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0" r:id="rId2"/>
    <p:sldId id="262" r:id="rId3"/>
    <p:sldId id="279" r:id="rId4"/>
    <p:sldId id="261" r:id="rId5"/>
    <p:sldId id="281" r:id="rId6"/>
    <p:sldId id="282" r:id="rId7"/>
    <p:sldId id="283" r:id="rId8"/>
    <p:sldId id="284" r:id="rId9"/>
    <p:sldId id="263" r:id="rId10"/>
    <p:sldId id="264" r:id="rId11"/>
    <p:sldId id="28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25082-5971-4536-A429-7CAF1F874B8F}" type="datetimeFigureOut">
              <a:rPr lang="cs-CZ" smtClean="0"/>
              <a:t>23.03.2026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A680-C2C8-4903-9290-1AF8E3D7A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86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pozadí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959" y="562708"/>
            <a:ext cx="5558967" cy="50141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E502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64593" y="4855652"/>
            <a:ext cx="5609546" cy="34795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64592" y="5203610"/>
            <a:ext cx="5449292" cy="277230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543AB4-6056-8779-873F-11081C7E0D9A}"/>
              </a:ext>
            </a:extLst>
          </p:cNvPr>
          <p:cNvSpPr/>
          <p:nvPr userDrawn="1"/>
        </p:nvSpPr>
        <p:spPr>
          <a:xfrm>
            <a:off x="6096000" y="6010032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6DD4B9-89BF-5F19-6CF6-215E5ED44782}"/>
              </a:ext>
            </a:extLst>
          </p:cNvPr>
          <p:cNvSpPr/>
          <p:nvPr userDrawn="1"/>
        </p:nvSpPr>
        <p:spPr>
          <a:xfrm>
            <a:off x="343712" y="6010032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Grafika, Písmo, grafický design, snímek obrazovky">
            <a:extLst>
              <a:ext uri="{FF2B5EF4-FFF2-40B4-BE49-F238E27FC236}">
                <a16:creationId xmlns:a16="http://schemas.microsoft.com/office/drawing/2014/main" id="{130C4E95-BEBC-0CD6-EAC7-7AB7E348D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79401"/>
            <a:ext cx="1620804" cy="477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077159-9715-AD14-F731-ADB628D1D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95003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36D3C-1206-D14B-502E-A378930E7EA8}"/>
              </a:ext>
            </a:extLst>
          </p:cNvPr>
          <p:cNvSpPr txBox="1"/>
          <p:nvPr userDrawn="1"/>
        </p:nvSpPr>
        <p:spPr>
          <a:xfrm>
            <a:off x="4226205" y="6158037"/>
            <a:ext cx="22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13" name="Zástupný nadpis 1">
            <a:extLst>
              <a:ext uri="{FF2B5EF4-FFF2-40B4-BE49-F238E27FC236}">
                <a16:creationId xmlns:a16="http://schemas.microsoft.com/office/drawing/2014/main" id="{6ED32E52-B4FA-14C8-30F4-34A2E1945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12" y="549723"/>
            <a:ext cx="5510331" cy="365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Titulek prezentace</a:t>
            </a: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B4FD38C-C84F-EAD1-47B3-1117F094D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" y="6087539"/>
            <a:ext cx="1690980" cy="4545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5A7A28-A499-D72E-8934-F49755B997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80" y="6117845"/>
            <a:ext cx="1546684" cy="4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5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959" y="562708"/>
            <a:ext cx="5558967" cy="50141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64593" y="4855652"/>
            <a:ext cx="5609546" cy="34795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64592" y="5203610"/>
            <a:ext cx="5449292" cy="277230"/>
          </a:xfr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543AB4-6056-8779-873F-11081C7E0D9A}"/>
              </a:ext>
            </a:extLst>
          </p:cNvPr>
          <p:cNvSpPr/>
          <p:nvPr userDrawn="1"/>
        </p:nvSpPr>
        <p:spPr>
          <a:xfrm>
            <a:off x="6096000" y="6010032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6DD4B9-89BF-5F19-6CF6-215E5ED44782}"/>
              </a:ext>
            </a:extLst>
          </p:cNvPr>
          <p:cNvSpPr/>
          <p:nvPr userDrawn="1"/>
        </p:nvSpPr>
        <p:spPr>
          <a:xfrm>
            <a:off x="343712" y="6010032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Grafika, Písmo, grafický design, snímek obrazovky">
            <a:extLst>
              <a:ext uri="{FF2B5EF4-FFF2-40B4-BE49-F238E27FC236}">
                <a16:creationId xmlns:a16="http://schemas.microsoft.com/office/drawing/2014/main" id="{130C4E95-BEBC-0CD6-EAC7-7AB7E348D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79401"/>
            <a:ext cx="1620804" cy="477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077159-9715-AD14-F731-ADB628D1D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95003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36D3C-1206-D14B-502E-A378930E7EA8}"/>
              </a:ext>
            </a:extLst>
          </p:cNvPr>
          <p:cNvSpPr txBox="1"/>
          <p:nvPr userDrawn="1"/>
        </p:nvSpPr>
        <p:spPr>
          <a:xfrm>
            <a:off x="4226205" y="6158037"/>
            <a:ext cx="22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13" name="Zástupný nadpis 1">
            <a:extLst>
              <a:ext uri="{FF2B5EF4-FFF2-40B4-BE49-F238E27FC236}">
                <a16:creationId xmlns:a16="http://schemas.microsoft.com/office/drawing/2014/main" id="{6ED32E52-B4FA-14C8-30F4-34A2E1945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12" y="549723"/>
            <a:ext cx="5510331" cy="3650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Titulek prezentace</a:t>
            </a: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B4FD38C-C84F-EAD1-47B3-1117F094D5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" y="6087539"/>
            <a:ext cx="1690980" cy="4545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5A7A28-A499-D72E-8934-F49755B997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80" y="6117845"/>
            <a:ext cx="1546684" cy="4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7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1139A3-98F1-8DA7-5F1F-BFFE3A351728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11553215" cy="739515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712" y="1728586"/>
            <a:ext cx="11553215" cy="389849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2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Zde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pic>
        <p:nvPicPr>
          <p:cNvPr id="4" name="Obrázek 3" descr="Obsah obrázku Grafika, Písmo, grafický design, snímek obrazovky">
            <a:extLst>
              <a:ext uri="{FF2B5EF4-FFF2-40B4-BE49-F238E27FC236}">
                <a16:creationId xmlns:a16="http://schemas.microsoft.com/office/drawing/2014/main" id="{081E8AC9-D311-E899-A861-97E958B2B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405A57-6AF4-DB66-C3E9-41208732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E62758-796D-490E-F30F-3FAD9DB8F9DC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</p:spTree>
    <p:extLst>
      <p:ext uri="{BB962C8B-B14F-4D97-AF65-F5344CB8AC3E}">
        <p14:creationId xmlns:p14="http://schemas.microsoft.com/office/powerpoint/2010/main" val="92426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od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2563FDE9-62D9-5EE3-22BA-21784139564F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E1139A3-98F1-8DA7-5F1F-BFFE3A351728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ástupný text 17">
            <a:extLst>
              <a:ext uri="{FF2B5EF4-FFF2-40B4-BE49-F238E27FC236}">
                <a16:creationId xmlns:a16="http://schemas.microsoft.com/office/drawing/2014/main" id="{12D2A09A-CC90-05D3-1013-5EA92A6A8D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11553215" cy="739515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87DD98D-B373-F06B-6402-C701CB823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712" y="1728586"/>
            <a:ext cx="11553215" cy="3898491"/>
          </a:xfrm>
        </p:spPr>
        <p:txBody>
          <a:bodyPr>
            <a:norm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8001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Segoe UI" panose="020B0502040204020203" pitchFamily="34" charset="0"/>
              <a:buChar char="‒"/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cs-CZ" dirty="0"/>
              <a:t>Odrážky první úroveň</a:t>
            </a:r>
            <a:r>
              <a:rPr lang="en-US" dirty="0"/>
              <a:t>…</a:t>
            </a:r>
            <a:endParaRPr lang="cs-CZ" dirty="0"/>
          </a:p>
          <a:p>
            <a:pPr lvl="1"/>
            <a:r>
              <a:rPr lang="cs-CZ" dirty="0"/>
              <a:t>Odrážky druhá úroveň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 descr="Obsah obrázku Grafika, Písmo, grafický design, snímek obrazovky">
            <a:extLst>
              <a:ext uri="{FF2B5EF4-FFF2-40B4-BE49-F238E27FC236}">
                <a16:creationId xmlns:a16="http://schemas.microsoft.com/office/drawing/2014/main" id="{081E8AC9-D311-E899-A861-97E958B2B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405A57-6AF4-DB66-C3E9-41208732E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E62758-796D-490E-F30F-3FAD9DB8F9DC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</p:spTree>
    <p:extLst>
      <p:ext uri="{BB962C8B-B14F-4D97-AF65-F5344CB8AC3E}">
        <p14:creationId xmlns:p14="http://schemas.microsoft.com/office/powerpoint/2010/main" val="15799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5"/>
          <p:cNvSpPr>
            <a:spLocks noGrp="1"/>
          </p:cNvSpPr>
          <p:nvPr>
            <p:ph idx="1" hasCustomPrompt="1"/>
          </p:nvPr>
        </p:nvSpPr>
        <p:spPr>
          <a:xfrm>
            <a:off x="3657601" y="1728585"/>
            <a:ext cx="8239326" cy="38984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na ikonu přidáte obrázek, graf, tabulku...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8E3574B-9877-CB36-3E83-EC21F9638400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D75A116-922C-176D-EF9B-B14595EF488F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Grafika, Písmo, grafický design, snímek obrazovky">
            <a:extLst>
              <a:ext uri="{FF2B5EF4-FFF2-40B4-BE49-F238E27FC236}">
                <a16:creationId xmlns:a16="http://schemas.microsoft.com/office/drawing/2014/main" id="{12A2F52D-2798-02DF-FE87-60F839906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67F7906-F138-8E81-7B31-ABF086E0E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96E786B-BCFF-6B7E-0EB8-0AF61C48E83B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E616308D-F0D6-F4BB-96DE-E6DC64ABF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713" y="1728586"/>
            <a:ext cx="2922001" cy="3898491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defRPr sz="24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  <a:p>
            <a:pPr lvl="0"/>
            <a:endParaRPr lang="cs-CZ" dirty="0"/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E29AF938-814F-856A-7D4E-857DF0818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11553215" cy="739515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26219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_p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text 17">
            <a:extLst>
              <a:ext uri="{FF2B5EF4-FFF2-40B4-BE49-F238E27FC236}">
                <a16:creationId xmlns:a16="http://schemas.microsoft.com/office/drawing/2014/main" id="{164CF6FE-A5B5-4FBF-D667-13B731FA0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0364" y="615460"/>
            <a:ext cx="8337924" cy="104574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  <a:endParaRPr lang="en-US" dirty="0"/>
          </a:p>
        </p:txBody>
      </p:sp>
      <p:sp>
        <p:nvSpPr>
          <p:cNvPr id="22" name="Zástupný text 19">
            <a:extLst>
              <a:ext uri="{FF2B5EF4-FFF2-40B4-BE49-F238E27FC236}">
                <a16:creationId xmlns:a16="http://schemas.microsoft.com/office/drawing/2014/main" id="{AED18843-85BC-A117-78B7-43C1ED6BE1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0364" y="1979525"/>
            <a:ext cx="8337924" cy="365190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686EC88-4CCE-2A27-8E4B-62CD7284C6D4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4B12B41-A7C0-DB33-A6F9-F20CF99ACDF9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Grafika, Písmo, grafický design, snímek obrazovky">
            <a:extLst>
              <a:ext uri="{FF2B5EF4-FFF2-40B4-BE49-F238E27FC236}">
                <a16:creationId xmlns:a16="http://schemas.microsoft.com/office/drawing/2014/main" id="{0F91ADEC-2748-72AD-7EFF-87811FA92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8FE80B-7B43-8B69-D97C-3DEE84284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6BBD65-5432-D0A2-584E-631A0D558276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8" name="Zástupný text 17">
            <a:extLst>
              <a:ext uri="{FF2B5EF4-FFF2-40B4-BE49-F238E27FC236}">
                <a16:creationId xmlns:a16="http://schemas.microsoft.com/office/drawing/2014/main" id="{F7C074DD-9DFA-17E2-55E6-3F5AEE3D3B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2644585" cy="5015649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6706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87816" y="615777"/>
            <a:ext cx="8260472" cy="502820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text 19">
            <a:extLst>
              <a:ext uri="{FF2B5EF4-FFF2-40B4-BE49-F238E27FC236}">
                <a16:creationId xmlns:a16="http://schemas.microsoft.com/office/drawing/2014/main" id="{2F269DEC-1DFF-4EC1-CF68-06D29F3A2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3712" y="1858662"/>
            <a:ext cx="2871761" cy="377276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pište</a:t>
            </a:r>
            <a:r>
              <a:rPr lang="en-US" dirty="0"/>
              <a:t>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C44701-2B25-6C8A-6674-EEBFBE989A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589" y="5774954"/>
            <a:ext cx="2350607" cy="64703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CDBB134-809D-C4A9-7092-F96F23D771EF}"/>
              </a:ext>
            </a:extLst>
          </p:cNvPr>
          <p:cNvSpPr/>
          <p:nvPr userDrawn="1"/>
        </p:nvSpPr>
        <p:spPr>
          <a:xfrm>
            <a:off x="6096000" y="5949744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7E76048-966E-81A0-FC27-D8BFE466210F}"/>
              </a:ext>
            </a:extLst>
          </p:cNvPr>
          <p:cNvSpPr/>
          <p:nvPr userDrawn="1"/>
        </p:nvSpPr>
        <p:spPr>
          <a:xfrm>
            <a:off x="343712" y="5949744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Grafika, Písmo, grafický design, snímek obrazovky">
            <a:extLst>
              <a:ext uri="{FF2B5EF4-FFF2-40B4-BE49-F238E27FC236}">
                <a16:creationId xmlns:a16="http://schemas.microsoft.com/office/drawing/2014/main" id="{B24F9346-DE0D-8CFD-35D9-1F1D783EA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19113"/>
            <a:ext cx="1620804" cy="4770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FF274D2-4AAD-B835-5003-5E03BBE7CB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34715"/>
            <a:ext cx="1546684" cy="46293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A5820BBC-5AC2-FA48-8C01-098455FA2271}"/>
              </a:ext>
            </a:extLst>
          </p:cNvPr>
          <p:cNvSpPr txBox="1"/>
          <p:nvPr userDrawn="1"/>
        </p:nvSpPr>
        <p:spPr>
          <a:xfrm>
            <a:off x="461636" y="6057557"/>
            <a:ext cx="5105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planobnovy.gov.cz</a:t>
            </a:r>
          </a:p>
        </p:txBody>
      </p:sp>
      <p:sp>
        <p:nvSpPr>
          <p:cNvPr id="2" name="Zástupný text 17">
            <a:extLst>
              <a:ext uri="{FF2B5EF4-FFF2-40B4-BE49-F238E27FC236}">
                <a16:creationId xmlns:a16="http://schemas.microsoft.com/office/drawing/2014/main" id="{C1CD4F35-4488-6FE3-04A4-DE77925CDB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712" y="615777"/>
            <a:ext cx="2871761" cy="1099357"/>
          </a:xfrm>
        </p:spPr>
        <p:txBody>
          <a:bodyPr>
            <a:normAutofit/>
          </a:bodyPr>
          <a:lstStyle>
            <a:lvl1pPr marL="0" indent="0" algn="ctr">
              <a:buNone/>
              <a:defRPr sz="32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65088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vodni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 descr="Kliknutím na ikonu přidáte obrázek.">
            <a:extLst>
              <a:ext uri="{FF2B5EF4-FFF2-40B4-BE49-F238E27FC236}">
                <a16:creationId xmlns:a16="http://schemas.microsoft.com/office/drawing/2014/main" id="{A0A785B7-2BCC-3E4F-0FF4-9D169CBF7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37959" y="562708"/>
            <a:ext cx="5558967" cy="501412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B543AB4-6056-8779-873F-11081C7E0D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6010032"/>
            <a:ext cx="5800927" cy="61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F6DD4B9-89BF-5F19-6CF6-215E5ED447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43712" y="6010032"/>
            <a:ext cx="5752288" cy="615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Grafika, Písmo, grafický design, snímek obrazovky">
            <a:extLst>
              <a:ext uri="{FF2B5EF4-FFF2-40B4-BE49-F238E27FC236}">
                <a16:creationId xmlns:a16="http://schemas.microsoft.com/office/drawing/2014/main" id="{130C4E95-BEBC-0CD6-EAC7-7AB7E348DA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874" y="6079401"/>
            <a:ext cx="1620804" cy="47703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077159-9715-AD14-F731-ADB628D1DC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441" y="6095003"/>
            <a:ext cx="1546684" cy="46293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50736D3C-1206-D14B-502E-A378930E7E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26205" y="6158037"/>
            <a:ext cx="22687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bg2"/>
                </a:solidFill>
              </a:rPr>
              <a:t>planobnovy.gov.cz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B4FD38C-C84F-EAD1-47B3-1117F094D5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8" y="6087539"/>
            <a:ext cx="1690980" cy="45450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C5A7A28-A499-D72E-8934-F49755B997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80" y="6117845"/>
            <a:ext cx="1546684" cy="415722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62AB39-CDDB-3976-46C7-8AE009D56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589" y="2063643"/>
            <a:ext cx="5609547" cy="898963"/>
          </a:xfrm>
        </p:spPr>
        <p:txBody>
          <a:bodyPr>
            <a:normAutofit/>
          </a:bodyPr>
          <a:lstStyle>
            <a:lvl1pPr marL="0" indent="0"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8" name="Zástupný symbol pro text 12"/>
          <p:cNvSpPr>
            <a:spLocks noGrp="1"/>
          </p:cNvSpPr>
          <p:nvPr>
            <p:ph type="body" sz="quarter" idx="13"/>
          </p:nvPr>
        </p:nvSpPr>
        <p:spPr>
          <a:xfrm>
            <a:off x="244497" y="3742012"/>
            <a:ext cx="5609546" cy="34795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244496" y="4089970"/>
            <a:ext cx="5449292" cy="277230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99737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36A2BF-B894-C127-8DAA-78302F73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65C4-D212-260F-848C-B5ADF4D4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9580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59" r:id="rId3"/>
    <p:sldLayoutId id="2147483682" r:id="rId4"/>
    <p:sldLayoutId id="2147483675" r:id="rId5"/>
    <p:sldLayoutId id="2147483664" r:id="rId6"/>
    <p:sldLayoutId id="2147483658" r:id="rId7"/>
    <p:sldLayoutId id="214748368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rgbClr val="C2D84F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egoe UI" panose="020B0502040204020203" pitchFamily="34" charset="0"/>
        <a:buChar char="‒"/>
        <a:defRPr sz="20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Open Sans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A782D50-141C-D25F-CC9A-6AEB84F9C4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104" y="4921896"/>
            <a:ext cx="5609546" cy="347958"/>
          </a:xfrm>
        </p:spPr>
        <p:txBody>
          <a:bodyPr/>
          <a:lstStyle/>
          <a:p>
            <a:r>
              <a:rPr lang="cs-CZ" dirty="0"/>
              <a:t>Přednáší: Vladimír </a:t>
            </a:r>
            <a:r>
              <a:rPr lang="cs-CZ" dirty="0" err="1"/>
              <a:t>Lamper</a:t>
            </a:r>
            <a:endParaRPr lang="cs-CZ" dirty="0"/>
          </a:p>
          <a:p>
            <a:r>
              <a:rPr lang="cs-CZ" dirty="0"/>
              <a:t>ENERKOM Pobeskydí, z. s.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FC3935-5311-C0A4-0F10-6838C321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19" y="593336"/>
            <a:ext cx="5142688" cy="3650488"/>
          </a:xfrm>
        </p:spPr>
        <p:txBody>
          <a:bodyPr/>
          <a:lstStyle/>
          <a:p>
            <a:r>
              <a:rPr lang="cs-CZ" dirty="0"/>
              <a:t>VYÚČTOVÁNÍ ENERGIÍ</a:t>
            </a:r>
            <a:br>
              <a:rPr lang="cs-CZ" dirty="0"/>
            </a:br>
            <a:r>
              <a:rPr lang="cs-CZ" dirty="0"/>
              <a:t>a jak se v nich vyznat</a:t>
            </a:r>
          </a:p>
        </p:txBody>
      </p:sp>
      <p:pic>
        <p:nvPicPr>
          <p:cNvPr id="9" name="Zástupný symbol obrázku 8">
            <a:extLst>
              <a:ext uri="{FF2B5EF4-FFF2-40B4-BE49-F238E27FC236}">
                <a16:creationId xmlns:a16="http://schemas.microsoft.com/office/drawing/2014/main" id="{2FE7265B-6633-1F49-8072-A59DB2933B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17352" r="5820" b="20717"/>
          <a:stretch>
            <a:fillRect/>
          </a:stretch>
        </p:blipFill>
        <p:spPr>
          <a:xfrm>
            <a:off x="6096000" y="744904"/>
            <a:ext cx="5801896" cy="4350971"/>
          </a:xfrm>
        </p:spPr>
      </p:pic>
    </p:spTree>
    <p:extLst>
      <p:ext uri="{BB962C8B-B14F-4D97-AF65-F5344CB8AC3E}">
        <p14:creationId xmlns:p14="http://schemas.microsoft.com/office/powerpoint/2010/main" val="374511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9BD5DD5-131C-A9BB-C426-379573565B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712" y="1542618"/>
            <a:ext cx="8280335" cy="37727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Optimalizace jističe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Změna dodavatele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Úspora ve spotřebě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Správný tarif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Zisk energie z obnovitelného zdroje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D11B736-39F2-7118-E570-BA526042C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712" y="615777"/>
            <a:ext cx="11435912" cy="1037925"/>
          </a:xfrm>
        </p:spPr>
        <p:txBody>
          <a:bodyPr/>
          <a:lstStyle/>
          <a:p>
            <a:r>
              <a:rPr lang="cs-CZ" dirty="0"/>
              <a:t>Jak snížit náklady na elektřinu?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B2BB12-264B-3EFF-D892-C1634C440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" t="21830" b="17885"/>
          <a:stretch>
            <a:fillRect/>
          </a:stretch>
        </p:blipFill>
        <p:spPr>
          <a:xfrm>
            <a:off x="5680364" y="1238358"/>
            <a:ext cx="6390325" cy="439306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7F1F938-4930-88E8-D501-510442E72120}"/>
              </a:ext>
            </a:extLst>
          </p:cNvPr>
          <p:cNvSpPr/>
          <p:nvPr/>
        </p:nvSpPr>
        <p:spPr>
          <a:xfrm>
            <a:off x="343712" y="4803854"/>
            <a:ext cx="7449671" cy="815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E1FCB4-CA6F-FEC6-4126-5E7E52D57961}"/>
              </a:ext>
            </a:extLst>
          </p:cNvPr>
          <p:cNvSpPr txBox="1">
            <a:spLocks/>
          </p:cNvSpPr>
          <p:nvPr/>
        </p:nvSpPr>
        <p:spPr>
          <a:xfrm>
            <a:off x="-1676303" y="5008845"/>
            <a:ext cx="11489700" cy="610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egoe UI" panose="020B0502040204020203" pitchFamily="34" charset="0"/>
              <a:buChar char="‒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/>
              <a:t>Plaťte méně za kWh a spotřebovávejte méně kWh</a:t>
            </a:r>
          </a:p>
        </p:txBody>
      </p:sp>
    </p:spTree>
    <p:extLst>
      <p:ext uri="{BB962C8B-B14F-4D97-AF65-F5344CB8AC3E}">
        <p14:creationId xmlns:p14="http://schemas.microsoft.com/office/powerpoint/2010/main" val="200349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429533-6070-DFC0-C5C8-6AD478307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26" y="292504"/>
            <a:ext cx="11426947" cy="610797"/>
          </a:xfrm>
        </p:spPr>
        <p:txBody>
          <a:bodyPr/>
          <a:lstStyle/>
          <a:p>
            <a:r>
              <a:rPr lang="cs-CZ" dirty="0"/>
              <a:t>Jak snížit náklady na elektřinu?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9A1BEA-91F8-A3F1-4DAD-211FE17FD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7516" r="5098" b="2745"/>
          <a:stretch>
            <a:fillRect/>
          </a:stretch>
        </p:blipFill>
        <p:spPr>
          <a:xfrm>
            <a:off x="1026459" y="899763"/>
            <a:ext cx="10139082" cy="505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90DA118C-0C5E-8862-A458-C4E4F434C5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r="35269" b="16052"/>
          <a:stretch>
            <a:fillRect/>
          </a:stretch>
        </p:blipFill>
        <p:spPr>
          <a:xfrm>
            <a:off x="6337959" y="562708"/>
            <a:ext cx="5558967" cy="5014127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D374AB2-18E1-BEDC-D8C8-EA29172BE27A}"/>
              </a:ext>
            </a:extLst>
          </p:cNvPr>
          <p:cNvSpPr txBox="1">
            <a:spLocks/>
          </p:cNvSpPr>
          <p:nvPr/>
        </p:nvSpPr>
        <p:spPr>
          <a:xfrm>
            <a:off x="9538189" y="5095875"/>
            <a:ext cx="2358737" cy="3740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cs-CZ" dirty="0">
                <a:solidFill>
                  <a:schemeClr val="bg2"/>
                </a:solidFill>
              </a:rPr>
              <a:t>Foto: archiv SFŽP ČR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17CBA64-1239-1C42-7F53-471B394DB7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4475" y="5144296"/>
            <a:ext cx="5449292" cy="277230"/>
          </a:xfrm>
        </p:spPr>
        <p:txBody>
          <a:bodyPr/>
          <a:lstStyle/>
          <a:p>
            <a:r>
              <a:rPr lang="cs-CZ" dirty="0"/>
              <a:t>ENERKOM Pobeskydí, z. s.</a:t>
            </a:r>
          </a:p>
          <a:p>
            <a:endParaRPr lang="cs-CZ" dirty="0"/>
          </a:p>
        </p:txBody>
      </p:sp>
      <p:sp>
        <p:nvSpPr>
          <p:cNvPr id="11" name="Zástupný text 3">
            <a:extLst>
              <a:ext uri="{FF2B5EF4-FFF2-40B4-BE49-F238E27FC236}">
                <a16:creationId xmlns:a16="http://schemas.microsoft.com/office/drawing/2014/main" id="{F04ADAE7-16FE-C19A-8343-28A04F8DF6B5}"/>
              </a:ext>
            </a:extLst>
          </p:cNvPr>
          <p:cNvSpPr txBox="1">
            <a:spLocks/>
          </p:cNvSpPr>
          <p:nvPr/>
        </p:nvSpPr>
        <p:spPr>
          <a:xfrm>
            <a:off x="244814" y="4827961"/>
            <a:ext cx="5609546" cy="347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C2D84F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egoe UI" panose="020B0502040204020203" pitchFamily="34" charset="0"/>
              <a:buChar char="‒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Open Sans" pitchFamily="2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Vladimír </a:t>
            </a:r>
            <a:r>
              <a:rPr lang="cs-CZ" dirty="0" err="1"/>
              <a:t>Lamper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56034AF-A233-645E-58AC-797E41FA3CEF}"/>
              </a:ext>
            </a:extLst>
          </p:cNvPr>
          <p:cNvSpPr txBox="1"/>
          <p:nvPr/>
        </p:nvSpPr>
        <p:spPr>
          <a:xfrm>
            <a:off x="1012177" y="1712259"/>
            <a:ext cx="5164870" cy="12909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cs-CZ" sz="3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2133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83EE16B-69B3-08E4-7ED6-214F0978D4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713" y="1728586"/>
            <a:ext cx="7231463" cy="1023579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Roční x periodické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Porovnání záloh a spotřeby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Výsledek – přeplatek / nedoplatek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5114670-841C-FD51-A936-E46C50CB2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712" y="615777"/>
            <a:ext cx="11553215" cy="739515"/>
          </a:xfrm>
        </p:spPr>
        <p:txBody>
          <a:bodyPr/>
          <a:lstStyle/>
          <a:p>
            <a:r>
              <a:rPr lang="cs-CZ" dirty="0"/>
              <a:t>Co je vyúčtování energií?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A6590F-EEE4-158F-38EA-57E01183D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71" y="1434353"/>
            <a:ext cx="5495365" cy="45108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6EC04B-1946-CF48-7920-2F9C93ABAA9A}"/>
              </a:ext>
            </a:extLst>
          </p:cNvPr>
          <p:cNvSpPr txBox="1"/>
          <p:nvPr/>
        </p:nvSpPr>
        <p:spPr>
          <a:xfrm>
            <a:off x="502024" y="3429000"/>
            <a:ext cx="6293223" cy="22187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cs-CZ" sz="2400" u="sng" dirty="0"/>
              <a:t>Základní struktura faktury:</a:t>
            </a:r>
          </a:p>
          <a:p>
            <a:pPr algn="l"/>
            <a:endParaRPr lang="cs-CZ" sz="2400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Identifikace zákazníka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Období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Zálohy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Spotřeba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Celková cena</a:t>
            </a:r>
          </a:p>
        </p:txBody>
      </p:sp>
    </p:spTree>
    <p:extLst>
      <p:ext uri="{BB962C8B-B14F-4D97-AF65-F5344CB8AC3E}">
        <p14:creationId xmlns:p14="http://schemas.microsoft.com/office/powerpoint/2010/main" val="25148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8998C75-E71A-CA14-E783-141681EC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1" y="103038"/>
            <a:ext cx="5734102" cy="58374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4502319-A780-3555-BCF7-9A966E0DD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14" y="274584"/>
            <a:ext cx="6220694" cy="5665935"/>
          </a:xfrm>
          <a:prstGeom prst="rect">
            <a:avLst/>
          </a:prstGeom>
        </p:spPr>
      </p:pic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C3802CB-A35A-B29F-886E-437ACE95736A}"/>
              </a:ext>
            </a:extLst>
          </p:cNvPr>
          <p:cNvCxnSpPr/>
          <p:nvPr/>
        </p:nvCxnSpPr>
        <p:spPr>
          <a:xfrm>
            <a:off x="5889813" y="103038"/>
            <a:ext cx="0" cy="5837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97C4450-988A-E1B8-3257-89346ADE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9"/>
          <a:stretch>
            <a:fillRect/>
          </a:stretch>
        </p:blipFill>
        <p:spPr>
          <a:xfrm>
            <a:off x="954741" y="2361443"/>
            <a:ext cx="10282517" cy="351940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8A07C26-DAD0-DD3D-9474-F1453A961DF4}"/>
              </a:ext>
            </a:extLst>
          </p:cNvPr>
          <p:cNvSpPr txBox="1"/>
          <p:nvPr/>
        </p:nvSpPr>
        <p:spPr>
          <a:xfrm>
            <a:off x="672353" y="251012"/>
            <a:ext cx="10363200" cy="6185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cs-CZ" sz="3200" dirty="0"/>
              <a:t>Regulovaná x neregulovaná složka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1C24B7A-1F1C-B984-1D34-729256158CCF}"/>
              </a:ext>
            </a:extLst>
          </p:cNvPr>
          <p:cNvSpPr txBox="1"/>
          <p:nvPr/>
        </p:nvSpPr>
        <p:spPr>
          <a:xfrm>
            <a:off x="1147482" y="1149345"/>
            <a:ext cx="9224683" cy="9502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cs-CZ" sz="2400" b="1" dirty="0"/>
              <a:t>Regulovaná</a:t>
            </a:r>
            <a:r>
              <a:rPr lang="cs-CZ" sz="2400" dirty="0"/>
              <a:t> – stát</a:t>
            </a:r>
          </a:p>
          <a:p>
            <a:pPr algn="l"/>
            <a:r>
              <a:rPr lang="cs-CZ" sz="2400" b="1" dirty="0"/>
              <a:t>Neregulovaná</a:t>
            </a:r>
            <a:r>
              <a:rPr lang="cs-CZ" sz="2400" dirty="0"/>
              <a:t> - dodavatel</a:t>
            </a:r>
          </a:p>
        </p:txBody>
      </p:sp>
    </p:spTree>
    <p:extLst>
      <p:ext uri="{BB962C8B-B14F-4D97-AF65-F5344CB8AC3E}">
        <p14:creationId xmlns:p14="http://schemas.microsoft.com/office/powerpoint/2010/main" val="173578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8E50650-DD43-AA97-1629-127E37FD4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5" t="2833" b="1826"/>
          <a:stretch>
            <a:fillRect/>
          </a:stretch>
        </p:blipFill>
        <p:spPr>
          <a:xfrm>
            <a:off x="2402538" y="493059"/>
            <a:ext cx="7360675" cy="51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5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A136022-5542-239E-3F11-2BC5922E5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57" y="125506"/>
            <a:ext cx="8751285" cy="57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FFE5F5-AAFE-3B4C-D42F-FA2B4B77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75" y="211196"/>
            <a:ext cx="8007101" cy="55268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4F625C1-A30D-85D6-D53C-D08303353229}"/>
              </a:ext>
            </a:extLst>
          </p:cNvPr>
          <p:cNvSpPr txBox="1"/>
          <p:nvPr/>
        </p:nvSpPr>
        <p:spPr>
          <a:xfrm>
            <a:off x="8260976" y="3619895"/>
            <a:ext cx="3989294" cy="54684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cs-CZ" sz="2000" b="1" u="sng" dirty="0"/>
              <a:t>Platba za jistič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3A4D16-25A2-FFAC-C11A-2BB614DA68EE}"/>
              </a:ext>
            </a:extLst>
          </p:cNvPr>
          <p:cNvSpPr txBox="1"/>
          <p:nvPr/>
        </p:nvSpPr>
        <p:spPr>
          <a:xfrm>
            <a:off x="8825752" y="3994564"/>
            <a:ext cx="2859741" cy="11026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dirty="0"/>
              <a:t>Fixní poplatek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dirty="0"/>
              <a:t>Dle velikosti jističe</a:t>
            </a:r>
          </a:p>
        </p:txBody>
      </p: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D9D63F09-613F-4D67-EFC8-BF60BE5A3ADD}"/>
              </a:ext>
            </a:extLst>
          </p:cNvPr>
          <p:cNvCxnSpPr>
            <a:cxnSpLocks/>
          </p:cNvCxnSpPr>
          <p:nvPr/>
        </p:nvCxnSpPr>
        <p:spPr>
          <a:xfrm rot="10800000">
            <a:off x="7978592" y="2689414"/>
            <a:ext cx="1317808" cy="12395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1B213B51-F421-5311-948E-F9F518BF87E5}"/>
              </a:ext>
            </a:extLst>
          </p:cNvPr>
          <p:cNvCxnSpPr/>
          <p:nvPr/>
        </p:nvCxnSpPr>
        <p:spPr>
          <a:xfrm rot="10800000" flipV="1">
            <a:off x="7978591" y="1384246"/>
            <a:ext cx="1147482" cy="10399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A7D284C-F56E-BF75-B1D5-15B1093F2449}"/>
              </a:ext>
            </a:extLst>
          </p:cNvPr>
          <p:cNvSpPr txBox="1"/>
          <p:nvPr/>
        </p:nvSpPr>
        <p:spPr>
          <a:xfrm>
            <a:off x="7337610" y="1051561"/>
            <a:ext cx="6131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u="sng" dirty="0"/>
              <a:t>Systémové služby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F48D7A1-11E9-590F-BDC7-70B92B0687DB}"/>
              </a:ext>
            </a:extLst>
          </p:cNvPr>
          <p:cNvSpPr txBox="1"/>
          <p:nvPr/>
        </p:nvSpPr>
        <p:spPr>
          <a:xfrm>
            <a:off x="8825753" y="1451671"/>
            <a:ext cx="31168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dirty="0"/>
              <a:t>Vyrovnávání výroby a spotřeby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dirty="0"/>
              <a:t>Řízení toků elektřiny</a:t>
            </a:r>
          </a:p>
          <a:p>
            <a:pPr marL="571500" indent="-571500" algn="l">
              <a:buSzPct val="90000"/>
              <a:buFont typeface="Arial" panose="020B0604020202020204" pitchFamily="34" charset="0"/>
              <a:buChar char="•"/>
            </a:pPr>
            <a:r>
              <a:rPr lang="cs-CZ" dirty="0"/>
              <a:t>Záložní zdroje pro případ výpadku a další</a:t>
            </a:r>
          </a:p>
        </p:txBody>
      </p:sp>
    </p:spTree>
    <p:extLst>
      <p:ext uri="{BB962C8B-B14F-4D97-AF65-F5344CB8AC3E}">
        <p14:creationId xmlns:p14="http://schemas.microsoft.com/office/powerpoint/2010/main" val="221626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C8866BE-7A58-CEAA-0807-E5433EB72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4" y="403861"/>
            <a:ext cx="9610165" cy="54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4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BE78E45-2331-ED2D-AE98-71EF04B7B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3712" y="1506072"/>
            <a:ext cx="5752288" cy="177501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Silová elektřina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Distribuce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POZE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/>
              <a:t>Ostatní poplatky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3B43480-A7E6-20B8-5D6C-126976250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3712" y="615777"/>
            <a:ext cx="11504576" cy="610797"/>
          </a:xfrm>
        </p:spPr>
        <p:txBody>
          <a:bodyPr/>
          <a:lstStyle/>
          <a:p>
            <a:r>
              <a:rPr lang="cs-CZ" dirty="0"/>
              <a:t>Kolik tvoří jednotlivé složky ceny?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272DE10-2A25-91B3-719A-2D9263568830}"/>
              </a:ext>
            </a:extLst>
          </p:cNvPr>
          <p:cNvSpPr txBox="1"/>
          <p:nvPr/>
        </p:nvSpPr>
        <p:spPr>
          <a:xfrm>
            <a:off x="463208" y="36737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u="sng" dirty="0"/>
              <a:t>NEJČASTĚJŠÍ CHYBY ODBĚRATELŮ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EF761FF-C1CE-B6C8-48E6-51B90A91A7ED}"/>
              </a:ext>
            </a:extLst>
          </p:cNvPr>
          <p:cNvSpPr txBox="1"/>
          <p:nvPr/>
        </p:nvSpPr>
        <p:spPr>
          <a:xfrm>
            <a:off x="343712" y="4150658"/>
            <a:ext cx="11265582" cy="12012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příliš velký jistič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nevhodný tarif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neřešení dodavatele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/>
              <a:t>neznalost vlastní spotřeby,..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3BF279B6-76DF-8B31-8676-666C1855A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 b="16993"/>
          <a:stretch>
            <a:fillRect/>
          </a:stretch>
        </p:blipFill>
        <p:spPr>
          <a:xfrm>
            <a:off x="5576046" y="1508838"/>
            <a:ext cx="6441141" cy="43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83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NPO">
      <a:dk1>
        <a:srgbClr val="2E1769"/>
      </a:dk1>
      <a:lt1>
        <a:srgbClr val="C9DBFF"/>
      </a:lt1>
      <a:dk2>
        <a:srgbClr val="D6E938"/>
      </a:dk2>
      <a:lt2>
        <a:srgbClr val="FFFFFF"/>
      </a:lt2>
      <a:accent1>
        <a:srgbClr val="024D76"/>
      </a:accent1>
      <a:accent2>
        <a:srgbClr val="C9DBFF"/>
      </a:accent2>
      <a:accent3>
        <a:srgbClr val="D6E938"/>
      </a:accent3>
      <a:accent4>
        <a:srgbClr val="E4413A"/>
      </a:accent4>
      <a:accent5>
        <a:srgbClr val="024D76"/>
      </a:accent5>
      <a:accent6>
        <a:srgbClr val="C9DBFF"/>
      </a:accent6>
      <a:hlink>
        <a:srgbClr val="C9DBFF"/>
      </a:hlink>
      <a:folHlink>
        <a:srgbClr val="C9DBFF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3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šablona_NPŽP_NPO_2025.potx  -  Jen pro čtení" id="{B6E6DA38-57D9-4E4A-BDCF-8B77BB07A264}" vid="{C3982CEA-0114-4283-A694-F7D0E11BAC5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Vyúčtování energií</Template>
  <TotalTime>187</TotalTime>
  <Words>159</Words>
  <Application>Microsoft Office PowerPoint</Application>
  <PresentationFormat>Širokoúhlá obrazovka</PresentationFormat>
  <Paragraphs>46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Segoe UI</vt:lpstr>
      <vt:lpstr>Motiv Office</vt:lpstr>
      <vt:lpstr>VYÚČTOVÁNÍ ENERGIÍ a jak se v nich vyznat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Dominika Kellnerová</dc:creator>
  <cp:lastModifiedBy>Dominika Kellnerová</cp:lastModifiedBy>
  <cp:revision>5</cp:revision>
  <dcterms:created xsi:type="dcterms:W3CDTF">2026-03-23T07:54:15Z</dcterms:created>
  <dcterms:modified xsi:type="dcterms:W3CDTF">2026-03-23T12:58:49Z</dcterms:modified>
</cp:coreProperties>
</file>