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60" r:id="rId2"/>
    <p:sldId id="266" r:id="rId3"/>
    <p:sldId id="261" r:id="rId4"/>
    <p:sldId id="262" r:id="rId5"/>
    <p:sldId id="263" r:id="rId6"/>
    <p:sldId id="270" r:id="rId7"/>
    <p:sldId id="273" r:id="rId8"/>
    <p:sldId id="264" r:id="rId9"/>
    <p:sldId id="271" r:id="rId10"/>
    <p:sldId id="272" r:id="rId11"/>
    <p:sldId id="268" r:id="rId12"/>
    <p:sldId id="267" r:id="rId13"/>
    <p:sldId id="274" r:id="rId14"/>
    <p:sldId id="275" r:id="rId15"/>
    <p:sldId id="276" r:id="rId16"/>
    <p:sldId id="277" r:id="rId17"/>
    <p:sldId id="278" r:id="rId18"/>
    <p:sldId id="269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1" d="100"/>
          <a:sy n="61" d="100"/>
        </p:scale>
        <p:origin x="3168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25082-5971-4536-A429-7CAF1F874B8F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2A680-C2C8-4903-9290-1AF8E3D7A4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862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s pozadí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37959" y="562708"/>
            <a:ext cx="5558967" cy="501412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E502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6" name="Zástupný symbol pro text 12"/>
          <p:cNvSpPr>
            <a:spLocks noGrp="1"/>
          </p:cNvSpPr>
          <p:nvPr>
            <p:ph type="body" sz="quarter" idx="13"/>
          </p:nvPr>
        </p:nvSpPr>
        <p:spPr>
          <a:xfrm>
            <a:off x="264593" y="4855652"/>
            <a:ext cx="5609546" cy="347958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264592" y="5203610"/>
            <a:ext cx="5449292" cy="277230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B543AB4-6056-8779-873F-11081C7E0D9A}"/>
              </a:ext>
            </a:extLst>
          </p:cNvPr>
          <p:cNvSpPr/>
          <p:nvPr userDrawn="1"/>
        </p:nvSpPr>
        <p:spPr>
          <a:xfrm>
            <a:off x="6096000" y="6010032"/>
            <a:ext cx="5800927" cy="615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F6DD4B9-89BF-5F19-6CF6-215E5ED44782}"/>
              </a:ext>
            </a:extLst>
          </p:cNvPr>
          <p:cNvSpPr/>
          <p:nvPr userDrawn="1"/>
        </p:nvSpPr>
        <p:spPr>
          <a:xfrm>
            <a:off x="343712" y="6010032"/>
            <a:ext cx="5752288" cy="615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Grafika, Písmo, grafický design, snímek obrazovky">
            <a:extLst>
              <a:ext uri="{FF2B5EF4-FFF2-40B4-BE49-F238E27FC236}">
                <a16:creationId xmlns:a16="http://schemas.microsoft.com/office/drawing/2014/main" id="{130C4E95-BEBC-0CD6-EAC7-7AB7E348D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74" y="6079401"/>
            <a:ext cx="1620804" cy="47703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A077159-9715-AD14-F731-ADB628D1DC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41" y="6095003"/>
            <a:ext cx="1546684" cy="46293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0736D3C-1206-D14B-502E-A378930E7EA8}"/>
              </a:ext>
            </a:extLst>
          </p:cNvPr>
          <p:cNvSpPr txBox="1"/>
          <p:nvPr userDrawn="1"/>
        </p:nvSpPr>
        <p:spPr>
          <a:xfrm>
            <a:off x="4226205" y="6158037"/>
            <a:ext cx="2268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bg2"/>
                </a:solidFill>
              </a:rPr>
              <a:t>planobnovy.gov.cz</a:t>
            </a:r>
          </a:p>
        </p:txBody>
      </p:sp>
      <p:sp>
        <p:nvSpPr>
          <p:cNvPr id="13" name="Zástupný nadpis 1">
            <a:extLst>
              <a:ext uri="{FF2B5EF4-FFF2-40B4-BE49-F238E27FC236}">
                <a16:creationId xmlns:a16="http://schemas.microsoft.com/office/drawing/2014/main" id="{6ED32E52-B4FA-14C8-30F4-34A2E1945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712" y="549723"/>
            <a:ext cx="5510331" cy="3650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Titulek prezentace</a:t>
            </a:r>
            <a:endParaRPr lang="en-US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B4FD38C-C84F-EAD1-47B3-1117F094D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8" y="6087539"/>
            <a:ext cx="1690980" cy="45450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C5A7A28-A499-D72E-8934-F49755B997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80" y="6117845"/>
            <a:ext cx="1546684" cy="41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35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37959" y="562708"/>
            <a:ext cx="5558967" cy="501412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6" name="Zástupný symbol pro text 12"/>
          <p:cNvSpPr>
            <a:spLocks noGrp="1"/>
          </p:cNvSpPr>
          <p:nvPr>
            <p:ph type="body" sz="quarter" idx="13"/>
          </p:nvPr>
        </p:nvSpPr>
        <p:spPr>
          <a:xfrm>
            <a:off x="264593" y="4855652"/>
            <a:ext cx="5609546" cy="347958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264592" y="5203610"/>
            <a:ext cx="5449292" cy="277230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B543AB4-6056-8779-873F-11081C7E0D9A}"/>
              </a:ext>
            </a:extLst>
          </p:cNvPr>
          <p:cNvSpPr/>
          <p:nvPr userDrawn="1"/>
        </p:nvSpPr>
        <p:spPr>
          <a:xfrm>
            <a:off x="6096000" y="6010032"/>
            <a:ext cx="5800927" cy="615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F6DD4B9-89BF-5F19-6CF6-215E5ED44782}"/>
              </a:ext>
            </a:extLst>
          </p:cNvPr>
          <p:cNvSpPr/>
          <p:nvPr userDrawn="1"/>
        </p:nvSpPr>
        <p:spPr>
          <a:xfrm>
            <a:off x="343712" y="6010032"/>
            <a:ext cx="5752288" cy="615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Grafika, Písmo, grafický design, snímek obrazovky">
            <a:extLst>
              <a:ext uri="{FF2B5EF4-FFF2-40B4-BE49-F238E27FC236}">
                <a16:creationId xmlns:a16="http://schemas.microsoft.com/office/drawing/2014/main" id="{130C4E95-BEBC-0CD6-EAC7-7AB7E348D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74" y="6079401"/>
            <a:ext cx="1620804" cy="47703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A077159-9715-AD14-F731-ADB628D1DC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41" y="6095003"/>
            <a:ext cx="1546684" cy="46293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0736D3C-1206-D14B-502E-A378930E7EA8}"/>
              </a:ext>
            </a:extLst>
          </p:cNvPr>
          <p:cNvSpPr txBox="1"/>
          <p:nvPr userDrawn="1"/>
        </p:nvSpPr>
        <p:spPr>
          <a:xfrm>
            <a:off x="4226205" y="6158037"/>
            <a:ext cx="2268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bg2"/>
                </a:solidFill>
              </a:rPr>
              <a:t>planobnovy.gov.cz</a:t>
            </a:r>
          </a:p>
        </p:txBody>
      </p:sp>
      <p:sp>
        <p:nvSpPr>
          <p:cNvPr id="13" name="Zástupný nadpis 1">
            <a:extLst>
              <a:ext uri="{FF2B5EF4-FFF2-40B4-BE49-F238E27FC236}">
                <a16:creationId xmlns:a16="http://schemas.microsoft.com/office/drawing/2014/main" id="{6ED32E52-B4FA-14C8-30F4-34A2E1945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712" y="549723"/>
            <a:ext cx="5510331" cy="3650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Titulek prezentace</a:t>
            </a:r>
            <a:endParaRPr lang="en-US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B4FD38C-C84F-EAD1-47B3-1117F094D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8" y="6087539"/>
            <a:ext cx="1690980" cy="45450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C5A7A28-A499-D72E-8934-F49755B997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80" y="6117845"/>
            <a:ext cx="1546684" cy="41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76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dra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6096000" y="5949744"/>
            <a:ext cx="5800927" cy="615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E1139A3-98F1-8DA7-5F1F-BFFE3A351728}"/>
              </a:ext>
            </a:extLst>
          </p:cNvPr>
          <p:cNvSpPr/>
          <p:nvPr userDrawn="1"/>
        </p:nvSpPr>
        <p:spPr>
          <a:xfrm>
            <a:off x="343712" y="5949744"/>
            <a:ext cx="5752288" cy="615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ástupný text 17">
            <a:extLst>
              <a:ext uri="{FF2B5EF4-FFF2-40B4-BE49-F238E27FC236}">
                <a16:creationId xmlns:a16="http://schemas.microsoft.com/office/drawing/2014/main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712" y="615777"/>
            <a:ext cx="11553215" cy="739515"/>
          </a:xfrm>
        </p:spPr>
        <p:txBody>
          <a:bodyPr>
            <a:normAutofit/>
          </a:bodyPr>
          <a:lstStyle>
            <a:lvl1pPr marL="0" indent="0" algn="ctr"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Nadpis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3712" y="1728586"/>
            <a:ext cx="11553215" cy="3898491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2400" b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Zde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pic>
        <p:nvPicPr>
          <p:cNvPr id="4" name="Obrázek 3" descr="Obsah obrázku Grafika, Písmo, grafický design, snímek obrazovky">
            <a:extLst>
              <a:ext uri="{FF2B5EF4-FFF2-40B4-BE49-F238E27FC236}">
                <a16:creationId xmlns:a16="http://schemas.microsoft.com/office/drawing/2014/main" id="{081E8AC9-D311-E899-A861-97E958B2B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74" y="6019113"/>
            <a:ext cx="1620804" cy="47703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D405A57-6AF4-DB66-C3E9-41208732E6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41" y="6034715"/>
            <a:ext cx="1546684" cy="46293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7E62758-796D-490E-F30F-3FAD9DB8F9DC}"/>
              </a:ext>
            </a:extLst>
          </p:cNvPr>
          <p:cNvSpPr txBox="1"/>
          <p:nvPr userDrawn="1"/>
        </p:nvSpPr>
        <p:spPr>
          <a:xfrm>
            <a:off x="461636" y="6057557"/>
            <a:ext cx="5105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2"/>
                </a:solidFill>
              </a:rPr>
              <a:t>planobnovy.gov.cz</a:t>
            </a:r>
          </a:p>
        </p:txBody>
      </p:sp>
    </p:spTree>
    <p:extLst>
      <p:ext uri="{BB962C8B-B14F-4D97-AF65-F5344CB8AC3E}">
        <p14:creationId xmlns:p14="http://schemas.microsoft.com/office/powerpoint/2010/main" val="92426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odra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6096000" y="5949744"/>
            <a:ext cx="5800927" cy="615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E1139A3-98F1-8DA7-5F1F-BFFE3A351728}"/>
              </a:ext>
            </a:extLst>
          </p:cNvPr>
          <p:cNvSpPr/>
          <p:nvPr userDrawn="1"/>
        </p:nvSpPr>
        <p:spPr>
          <a:xfrm>
            <a:off x="343712" y="5949744"/>
            <a:ext cx="5752288" cy="615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ástupný text 17">
            <a:extLst>
              <a:ext uri="{FF2B5EF4-FFF2-40B4-BE49-F238E27FC236}">
                <a16:creationId xmlns:a16="http://schemas.microsoft.com/office/drawing/2014/main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712" y="615777"/>
            <a:ext cx="11553215" cy="739515"/>
          </a:xfrm>
        </p:spPr>
        <p:txBody>
          <a:bodyPr>
            <a:normAutofit/>
          </a:bodyPr>
          <a:lstStyle>
            <a:lvl1pPr marL="0" indent="0" algn="ctr"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Nadpis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3712" y="1728586"/>
            <a:ext cx="11553215" cy="3898491"/>
          </a:xfrm>
        </p:spPr>
        <p:txBody>
          <a:bodyPr>
            <a:norm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b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8001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Segoe UI" panose="020B0502040204020203" pitchFamily="34" charset="0"/>
              <a:buChar char="‒"/>
              <a:defRPr sz="2400">
                <a:solidFill>
                  <a:schemeClr val="tx1"/>
                </a:solidFill>
              </a:defRPr>
            </a:lvl2pPr>
          </a:lstStyle>
          <a:p>
            <a:pPr lvl="0"/>
            <a:r>
              <a:rPr lang="cs-CZ" dirty="0"/>
              <a:t>Odrážky první úroveň</a:t>
            </a:r>
            <a:r>
              <a:rPr lang="en-US" dirty="0"/>
              <a:t>…</a:t>
            </a:r>
            <a:endParaRPr lang="cs-CZ" dirty="0"/>
          </a:p>
          <a:p>
            <a:pPr lvl="1"/>
            <a:r>
              <a:rPr lang="cs-CZ" dirty="0"/>
              <a:t>Odrážky druhá úroveň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Obrázek 3" descr="Obsah obrázku Grafika, Písmo, grafický design, snímek obrazovky">
            <a:extLst>
              <a:ext uri="{FF2B5EF4-FFF2-40B4-BE49-F238E27FC236}">
                <a16:creationId xmlns:a16="http://schemas.microsoft.com/office/drawing/2014/main" id="{081E8AC9-D311-E899-A861-97E958B2B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74" y="6019113"/>
            <a:ext cx="1620804" cy="47703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D405A57-6AF4-DB66-C3E9-41208732E6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41" y="6034715"/>
            <a:ext cx="1546684" cy="46293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7E62758-796D-490E-F30F-3FAD9DB8F9DC}"/>
              </a:ext>
            </a:extLst>
          </p:cNvPr>
          <p:cNvSpPr txBox="1"/>
          <p:nvPr userDrawn="1"/>
        </p:nvSpPr>
        <p:spPr>
          <a:xfrm>
            <a:off x="461636" y="6057557"/>
            <a:ext cx="5105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2"/>
                </a:solidFill>
              </a:rPr>
              <a:t>planobnovy.gov.cz</a:t>
            </a:r>
          </a:p>
        </p:txBody>
      </p:sp>
    </p:spTree>
    <p:extLst>
      <p:ext uri="{BB962C8B-B14F-4D97-AF65-F5344CB8AC3E}">
        <p14:creationId xmlns:p14="http://schemas.microsoft.com/office/powerpoint/2010/main" val="1579923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5"/>
          <p:cNvSpPr>
            <a:spLocks noGrp="1"/>
          </p:cNvSpPr>
          <p:nvPr>
            <p:ph idx="1" hasCustomPrompt="1"/>
          </p:nvPr>
        </p:nvSpPr>
        <p:spPr>
          <a:xfrm>
            <a:off x="3657601" y="1728585"/>
            <a:ext cx="8239326" cy="38984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Kliknutím na ikonu přidáte obrázek, graf, tabulku...</a:t>
            </a:r>
            <a:endParaRPr lang="en-US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8E3574B-9877-CB36-3E83-EC21F9638400}"/>
              </a:ext>
            </a:extLst>
          </p:cNvPr>
          <p:cNvSpPr/>
          <p:nvPr userDrawn="1"/>
        </p:nvSpPr>
        <p:spPr>
          <a:xfrm>
            <a:off x="6096000" y="5949744"/>
            <a:ext cx="5800927" cy="615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D75A116-922C-176D-EF9B-B14595EF488F}"/>
              </a:ext>
            </a:extLst>
          </p:cNvPr>
          <p:cNvSpPr/>
          <p:nvPr userDrawn="1"/>
        </p:nvSpPr>
        <p:spPr>
          <a:xfrm>
            <a:off x="343712" y="5949744"/>
            <a:ext cx="5752288" cy="615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Grafika, Písmo, grafický design, snímek obrazovky">
            <a:extLst>
              <a:ext uri="{FF2B5EF4-FFF2-40B4-BE49-F238E27FC236}">
                <a16:creationId xmlns:a16="http://schemas.microsoft.com/office/drawing/2014/main" id="{12A2F52D-2798-02DF-FE87-60F8399063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74" y="6019113"/>
            <a:ext cx="1620804" cy="47703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7F7906-F138-8E81-7B31-ABF086E0EF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41" y="6034715"/>
            <a:ext cx="1546684" cy="46293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96E786B-BCFF-6B7E-0EB8-0AF61C48E83B}"/>
              </a:ext>
            </a:extLst>
          </p:cNvPr>
          <p:cNvSpPr txBox="1"/>
          <p:nvPr userDrawn="1"/>
        </p:nvSpPr>
        <p:spPr>
          <a:xfrm>
            <a:off x="461636" y="6057557"/>
            <a:ext cx="5105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2"/>
                </a:solidFill>
              </a:rPr>
              <a:t>planobnovy.gov.cz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E616308D-F0D6-F4BB-96DE-E6DC64ABFF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3713" y="1728586"/>
            <a:ext cx="2922001" cy="3898491"/>
          </a:xfrm>
        </p:spPr>
        <p:txBody>
          <a:bodyPr>
            <a:normAutofit/>
          </a:bodyPr>
          <a:lstStyle>
            <a:lvl1pPr>
              <a:spcAft>
                <a:spcPts val="1800"/>
              </a:spcAft>
              <a:defRPr sz="2400" b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8" name="Zástupný text 17">
            <a:extLst>
              <a:ext uri="{FF2B5EF4-FFF2-40B4-BE49-F238E27FC236}">
                <a16:creationId xmlns:a16="http://schemas.microsoft.com/office/drawing/2014/main" id="{E29AF938-814F-856A-7D4E-857DF0818E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712" y="615777"/>
            <a:ext cx="11553215" cy="739515"/>
          </a:xfrm>
        </p:spPr>
        <p:txBody>
          <a:bodyPr>
            <a:normAutofit/>
          </a:bodyPr>
          <a:lstStyle>
            <a:lvl1pPr marL="0" indent="0" algn="ctr"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26219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_p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text 17">
            <a:extLst>
              <a:ext uri="{FF2B5EF4-FFF2-40B4-BE49-F238E27FC236}">
                <a16:creationId xmlns:a16="http://schemas.microsoft.com/office/drawing/2014/main" id="{164CF6FE-A5B5-4FBF-D667-13B731FA07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10364" y="615460"/>
            <a:ext cx="8337924" cy="1045747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  <a:endParaRPr lang="en-US" dirty="0"/>
          </a:p>
        </p:txBody>
      </p:sp>
      <p:sp>
        <p:nvSpPr>
          <p:cNvPr id="22" name="Zástupný text 19">
            <a:extLst>
              <a:ext uri="{FF2B5EF4-FFF2-40B4-BE49-F238E27FC236}">
                <a16:creationId xmlns:a16="http://schemas.microsoft.com/office/drawing/2014/main" id="{AED18843-85BC-A117-78B7-43C1ED6BE1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10364" y="1979525"/>
            <a:ext cx="8337924" cy="365190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9589" y="5774954"/>
            <a:ext cx="2350607" cy="647039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686EC88-4CCE-2A27-8E4B-62CD7284C6D4}"/>
              </a:ext>
            </a:extLst>
          </p:cNvPr>
          <p:cNvSpPr/>
          <p:nvPr userDrawn="1"/>
        </p:nvSpPr>
        <p:spPr>
          <a:xfrm>
            <a:off x="6096000" y="5949744"/>
            <a:ext cx="5800927" cy="615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4B12B41-A7C0-DB33-A6F9-F20CF99ACDF9}"/>
              </a:ext>
            </a:extLst>
          </p:cNvPr>
          <p:cNvSpPr/>
          <p:nvPr userDrawn="1"/>
        </p:nvSpPr>
        <p:spPr>
          <a:xfrm>
            <a:off x="343712" y="5949744"/>
            <a:ext cx="5752288" cy="615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Grafika, Písmo, grafický design, snímek obrazovky">
            <a:extLst>
              <a:ext uri="{FF2B5EF4-FFF2-40B4-BE49-F238E27FC236}">
                <a16:creationId xmlns:a16="http://schemas.microsoft.com/office/drawing/2014/main" id="{0F91ADEC-2748-72AD-7EFF-87811FA921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74" y="6019113"/>
            <a:ext cx="1620804" cy="47703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98FE80B-7B43-8B69-D97C-3DEE84284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41" y="6034715"/>
            <a:ext cx="1546684" cy="4629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56BBD65-5432-D0A2-584E-631A0D558276}"/>
              </a:ext>
            </a:extLst>
          </p:cNvPr>
          <p:cNvSpPr txBox="1"/>
          <p:nvPr userDrawn="1"/>
        </p:nvSpPr>
        <p:spPr>
          <a:xfrm>
            <a:off x="461636" y="6057557"/>
            <a:ext cx="5105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2"/>
                </a:solidFill>
              </a:rPr>
              <a:t>planobnovy.gov.cz</a:t>
            </a:r>
          </a:p>
        </p:txBody>
      </p:sp>
      <p:sp>
        <p:nvSpPr>
          <p:cNvPr id="8" name="Zástupný text 17">
            <a:extLst>
              <a:ext uri="{FF2B5EF4-FFF2-40B4-BE49-F238E27FC236}">
                <a16:creationId xmlns:a16="http://schemas.microsoft.com/office/drawing/2014/main" id="{F7C074DD-9DFA-17E2-55E6-3F5AEE3D3B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712" y="615777"/>
            <a:ext cx="2644585" cy="5015649"/>
          </a:xfrm>
        </p:spPr>
        <p:txBody>
          <a:bodyPr>
            <a:normAutofit/>
          </a:bodyPr>
          <a:lstStyle>
            <a:lvl1pPr marL="0" indent="0" algn="ctr"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56706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87816" y="615777"/>
            <a:ext cx="8260472" cy="502820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Zástupný text 19">
            <a:extLst>
              <a:ext uri="{FF2B5EF4-FFF2-40B4-BE49-F238E27FC236}">
                <a16:creationId xmlns:a16="http://schemas.microsoft.com/office/drawing/2014/main" id="{2F269DEC-1DFF-4EC1-CF68-06D29F3A20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3712" y="1858662"/>
            <a:ext cx="2871761" cy="377276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0C44701-2B25-6C8A-6674-EEBFBE989A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9589" y="5774954"/>
            <a:ext cx="2350607" cy="64703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CDBB134-809D-C4A9-7092-F96F23D771EF}"/>
              </a:ext>
            </a:extLst>
          </p:cNvPr>
          <p:cNvSpPr/>
          <p:nvPr userDrawn="1"/>
        </p:nvSpPr>
        <p:spPr>
          <a:xfrm>
            <a:off x="6096000" y="5949744"/>
            <a:ext cx="5800927" cy="615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7E76048-966E-81A0-FC27-D8BFE466210F}"/>
              </a:ext>
            </a:extLst>
          </p:cNvPr>
          <p:cNvSpPr/>
          <p:nvPr userDrawn="1"/>
        </p:nvSpPr>
        <p:spPr>
          <a:xfrm>
            <a:off x="343712" y="5949744"/>
            <a:ext cx="5752288" cy="615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 descr="Obsah obrázku Grafika, Písmo, grafický design, snímek obrazovky">
            <a:extLst>
              <a:ext uri="{FF2B5EF4-FFF2-40B4-BE49-F238E27FC236}">
                <a16:creationId xmlns:a16="http://schemas.microsoft.com/office/drawing/2014/main" id="{B24F9346-DE0D-8CFD-35D9-1F1D783EA4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74" y="6019113"/>
            <a:ext cx="1620804" cy="47703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FF274D2-4AAD-B835-5003-5E03BBE7CB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41" y="6034715"/>
            <a:ext cx="1546684" cy="46293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5820BBC-5AC2-FA48-8C01-098455FA2271}"/>
              </a:ext>
            </a:extLst>
          </p:cNvPr>
          <p:cNvSpPr txBox="1"/>
          <p:nvPr userDrawn="1"/>
        </p:nvSpPr>
        <p:spPr>
          <a:xfrm>
            <a:off x="461636" y="6057557"/>
            <a:ext cx="5105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2"/>
                </a:solidFill>
              </a:rPr>
              <a:t>planobnovy.gov.cz</a:t>
            </a:r>
          </a:p>
        </p:txBody>
      </p:sp>
      <p:sp>
        <p:nvSpPr>
          <p:cNvPr id="2" name="Zástupný text 17">
            <a:extLst>
              <a:ext uri="{FF2B5EF4-FFF2-40B4-BE49-F238E27FC236}">
                <a16:creationId xmlns:a16="http://schemas.microsoft.com/office/drawing/2014/main" id="{C1CD4F35-4488-6FE3-04A4-DE77925CDB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712" y="615777"/>
            <a:ext cx="2871761" cy="1099357"/>
          </a:xfrm>
        </p:spPr>
        <p:txBody>
          <a:bodyPr>
            <a:normAutofit/>
          </a:bodyPr>
          <a:lstStyle>
            <a:lvl1pPr marL="0" indent="0" algn="ctr"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650882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vodni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 descr="Kliknutím na ikonu přidáte obrázek.">
            <a:extLst>
              <a:ext uri="{FF2B5EF4-FFF2-40B4-BE49-F238E27FC236}">
                <a16:creationId xmlns:a16="http://schemas.microsoft.com/office/drawing/2014/main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37959" y="562708"/>
            <a:ext cx="5558967" cy="501412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B543AB4-6056-8779-873F-11081C7E0D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6000" y="6010032"/>
            <a:ext cx="5800927" cy="615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F6DD4B9-89BF-5F19-6CF6-215E5ED447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3712" y="6010032"/>
            <a:ext cx="5752288" cy="615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Grafika, Písmo, grafický design, snímek obrazovky">
            <a:extLst>
              <a:ext uri="{FF2B5EF4-FFF2-40B4-BE49-F238E27FC236}">
                <a16:creationId xmlns:a16="http://schemas.microsoft.com/office/drawing/2014/main" id="{130C4E95-BEBC-0CD6-EAC7-7AB7E348DA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74" y="6079401"/>
            <a:ext cx="1620804" cy="47703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A077159-9715-AD14-F731-ADB628D1DC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41" y="6095003"/>
            <a:ext cx="1546684" cy="46293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0736D3C-1206-D14B-502E-A378930E7E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226205" y="6158037"/>
            <a:ext cx="2268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bg2"/>
                </a:solidFill>
              </a:rPr>
              <a:t>planobnovy.gov.cz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B4FD38C-C84F-EAD1-47B3-1117F094D5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8" y="6087539"/>
            <a:ext cx="1690980" cy="45450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C5A7A28-A499-D72E-8934-F49755B997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80" y="6117845"/>
            <a:ext cx="1546684" cy="415722"/>
          </a:xfrm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562AB39-CDDB-3976-46C7-8AE009D56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589" y="2063643"/>
            <a:ext cx="5609547" cy="898963"/>
          </a:xfrm>
        </p:spPr>
        <p:txBody>
          <a:bodyPr>
            <a:normAutofit/>
          </a:bodyPr>
          <a:lstStyle>
            <a:lvl1pPr marL="0" indent="0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Děkuji za pozornost</a:t>
            </a:r>
            <a:endParaRPr lang="en-US" dirty="0"/>
          </a:p>
        </p:txBody>
      </p:sp>
      <p:sp>
        <p:nvSpPr>
          <p:cNvPr id="8" name="Zástupný symbol pro text 12"/>
          <p:cNvSpPr>
            <a:spLocks noGrp="1"/>
          </p:cNvSpPr>
          <p:nvPr>
            <p:ph type="body" sz="quarter" idx="13"/>
          </p:nvPr>
        </p:nvSpPr>
        <p:spPr>
          <a:xfrm>
            <a:off x="244497" y="3742012"/>
            <a:ext cx="5609546" cy="347958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244496" y="4089970"/>
            <a:ext cx="5449292" cy="277230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19973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36A2BF-B894-C127-8DAA-78302F73A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C065C4-D212-260F-848C-B5ADF4D40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395804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1" r:id="rId2"/>
    <p:sldLayoutId id="2147483659" r:id="rId3"/>
    <p:sldLayoutId id="2147483682" r:id="rId4"/>
    <p:sldLayoutId id="2147483675" r:id="rId5"/>
    <p:sldLayoutId id="2147483664" r:id="rId6"/>
    <p:sldLayoutId id="2147483658" r:id="rId7"/>
    <p:sldLayoutId id="2147483680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rgbClr val="C2D84F"/>
        </a:buClr>
        <a:buFont typeface="Arial" panose="020B0604020202020204" pitchFamily="34" charset="0"/>
        <a:buNone/>
        <a:defRPr sz="2800" kern="1200">
          <a:solidFill>
            <a:schemeClr val="tx1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Segoe UI" panose="020B0502040204020203" pitchFamily="34" charset="0"/>
        <a:buChar char="‒"/>
        <a:defRPr sz="2000" kern="1200">
          <a:solidFill>
            <a:schemeClr val="tx1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rázku 2">
            <a:extLst>
              <a:ext uri="{FF2B5EF4-FFF2-40B4-BE49-F238E27FC236}">
                <a16:creationId xmlns:a16="http://schemas.microsoft.com/office/drawing/2014/main" id="{4F1F92FC-FFB6-9AEA-1D2C-292FE943C9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r="54535" b="8411"/>
          <a:stretch>
            <a:fillRect/>
          </a:stretch>
        </p:blipFill>
        <p:spPr>
          <a:xfrm>
            <a:off x="6337959" y="562708"/>
            <a:ext cx="5558967" cy="5014127"/>
          </a:xfr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A782D50-141C-D25F-CC9A-6AEB84F9C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Přednáší: Vladimír </a:t>
            </a:r>
            <a:r>
              <a:rPr lang="cs-CZ" dirty="0" err="1"/>
              <a:t>Lamper</a:t>
            </a:r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9340898F-4888-2E52-95F6-2F5E4A4025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ENERKOM Pobeskydí, z. s.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FC3935-5311-C0A4-0F10-6838C321F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Komunitní energetika v praxi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7523F62-0E53-250D-E56E-A0EE73CE3800}"/>
              </a:ext>
            </a:extLst>
          </p:cNvPr>
          <p:cNvSpPr txBox="1">
            <a:spLocks/>
          </p:cNvSpPr>
          <p:nvPr/>
        </p:nvSpPr>
        <p:spPr>
          <a:xfrm>
            <a:off x="9538189" y="5095875"/>
            <a:ext cx="2358737" cy="37407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cs-CZ" dirty="0">
                <a:solidFill>
                  <a:schemeClr val="bg2"/>
                </a:solidFill>
              </a:rPr>
              <a:t>Foto: archiv SFŽP ČR</a:t>
            </a:r>
          </a:p>
        </p:txBody>
      </p:sp>
    </p:spTree>
    <p:extLst>
      <p:ext uri="{BB962C8B-B14F-4D97-AF65-F5344CB8AC3E}">
        <p14:creationId xmlns:p14="http://schemas.microsoft.com/office/powerpoint/2010/main" val="3745110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58A873-AAF4-7956-E2B4-CC4135C89D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712" y="1416424"/>
            <a:ext cx="11504576" cy="4215002"/>
          </a:xfrm>
        </p:spPr>
        <p:txBody>
          <a:bodyPr>
            <a:normAutofit fontScale="85000" lnSpcReduction="10000"/>
          </a:bodyPr>
          <a:lstStyle/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cs-CZ" dirty="0"/>
              <a:t>Aktuální legislativa týkající se energetických společenství v České republice prochází v roce 2026 významným přelomem. Zatímco doposud fungovalo sdílení v omezeném režimu, </a:t>
            </a:r>
            <a:r>
              <a:rPr lang="cs-CZ" b="1" dirty="0"/>
              <a:t>od července 2026 dochází k plnému uvolnění pravidel</a:t>
            </a:r>
            <a:r>
              <a:rPr lang="cs-CZ" dirty="0"/>
              <a:t> díky spuštění finální verze informačního systému Elektroenergetického datového centra (EDC).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cs-CZ" altLang="cs-CZ" b="1" dirty="0"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cs-CZ" altLang="cs-CZ" b="1" u="sng" dirty="0">
                <a:latin typeface="Arial" panose="020B0604020202020204" pitchFamily="34" charset="0"/>
              </a:rPr>
              <a:t>Omezení do 30. 6. 2026: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Maximálně </a:t>
            </a:r>
            <a:r>
              <a:rPr lang="cs-CZ" altLang="cs-CZ" b="1" dirty="0">
                <a:latin typeface="Arial" panose="020B0604020202020204" pitchFamily="34" charset="0"/>
              </a:rPr>
              <a:t>1 000 odběrných míst (EAN)</a:t>
            </a:r>
            <a:r>
              <a:rPr lang="cs-CZ" altLang="cs-CZ" dirty="0">
                <a:latin typeface="Arial" panose="020B0604020202020204" pitchFamily="34" charset="0"/>
              </a:rPr>
              <a:t> v jednom společenství.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Územní omezení na </a:t>
            </a:r>
            <a:r>
              <a:rPr lang="cs-CZ" altLang="cs-CZ" b="1" dirty="0">
                <a:latin typeface="Arial" panose="020B0604020202020204" pitchFamily="34" charset="0"/>
              </a:rPr>
              <a:t>3 sousedící obce s rozšířenou působností (ORP)</a:t>
            </a:r>
            <a:r>
              <a:rPr lang="cs-CZ" altLang="cs-CZ" dirty="0">
                <a:latin typeface="Arial" panose="020B0604020202020204" pitchFamily="34" charset="0"/>
              </a:rPr>
              <a:t> nebo území Prahy.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cs-CZ" altLang="cs-CZ" b="1" dirty="0"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cs-CZ" altLang="cs-CZ" b="1" u="sng" dirty="0">
                <a:latin typeface="Arial" panose="020B0604020202020204" pitchFamily="34" charset="0"/>
              </a:rPr>
              <a:t>Změna od 1. 7. 2026:</a:t>
            </a:r>
            <a:endParaRPr lang="cs-CZ" altLang="cs-CZ" u="sng" dirty="0"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Zprovoznění plné verze EDC.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b="1" dirty="0">
                <a:latin typeface="Arial" panose="020B0604020202020204" pitchFamily="34" charset="0"/>
              </a:rPr>
              <a:t>Zrušení územního omezení</a:t>
            </a:r>
            <a:r>
              <a:rPr lang="cs-CZ" altLang="cs-CZ" dirty="0">
                <a:latin typeface="Arial" panose="020B0604020202020204" pitchFamily="34" charset="0"/>
              </a:rPr>
              <a:t> (sdílení napříč celou ČR bez ohledu na ORP).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b="1" dirty="0">
                <a:latin typeface="Arial" panose="020B0604020202020204" pitchFamily="34" charset="0"/>
              </a:rPr>
              <a:t>Zrušení limitu 1 000 členů</a:t>
            </a:r>
            <a:r>
              <a:rPr lang="cs-CZ" altLang="cs-CZ" dirty="0">
                <a:latin typeface="Arial" panose="020B0604020202020204" pitchFamily="34" charset="0"/>
              </a:rPr>
              <a:t> (společenství se mohou dále rozšiřovat).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Zavedení pokročilých metod sdílení (dynamické a hybridní alokační klíče), které umožní využít o 20–50 % více vlastní elektřiny.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B47B0E-8E1E-F3B4-4306-DA603DF950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3712" y="615777"/>
            <a:ext cx="11504576" cy="684105"/>
          </a:xfrm>
        </p:spPr>
        <p:txBody>
          <a:bodyPr/>
          <a:lstStyle/>
          <a:p>
            <a:r>
              <a:rPr lang="cs-CZ" dirty="0"/>
              <a:t>Legislativní podmínky es 2026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E869772-87D0-B495-965E-E7EE6B756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79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32B7A4CC-2436-1113-FDE5-AA38B2920D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1" b="9421"/>
          <a:stretch>
            <a:fillRect/>
          </a:stretch>
        </p:blipFill>
        <p:spPr>
          <a:xfrm>
            <a:off x="4765827" y="612689"/>
            <a:ext cx="3276820" cy="1994624"/>
          </a:xfr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10CA8F6-AC5A-F962-7253-BA38E35A21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712" y="1858662"/>
            <a:ext cx="3981153" cy="3772764"/>
          </a:xfrm>
        </p:spPr>
        <p:txBody>
          <a:bodyPr>
            <a:normAutofit/>
          </a:bodyPr>
          <a:lstStyle/>
          <a:p>
            <a:pPr algn="just"/>
            <a:r>
              <a:rPr lang="cs-CZ" sz="1400" dirty="0"/>
              <a:t>Jako společenství se pravidelně scházíme na členských schůzích, organizujeme setkání s veřejností, sledujeme dotační možnosti, které mohou naši členové využívat a následně jim pomáháme s jejich vyřízením a uvedením úsporných opatření do praxe. </a:t>
            </a:r>
          </a:p>
          <a:p>
            <a:pPr algn="just"/>
            <a:r>
              <a:rPr lang="cs-CZ" sz="1400" dirty="0"/>
              <a:t>Zprostředkováváme sdílení energie mezi zapojenými fotovoltaickými zdroji členů a členy na straně odběratelů. </a:t>
            </a:r>
          </a:p>
          <a:p>
            <a:pPr algn="just"/>
            <a:r>
              <a:rPr lang="cs-CZ" sz="1400" dirty="0"/>
              <a:t>Naším hlavním cílem je snížit náklady na energii, zvýšit energetickou soběstačnost a podporovat využívání obnovitelných zdrojů.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27AE9EE-8794-9AED-21BF-CC2505C71A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407" y="676895"/>
            <a:ext cx="2871761" cy="1099357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energetické společenství </a:t>
            </a:r>
            <a:r>
              <a:rPr lang="cs-CZ" dirty="0" err="1"/>
              <a:t>enerkom</a:t>
            </a:r>
            <a:r>
              <a:rPr lang="cs-CZ" dirty="0"/>
              <a:t> </a:t>
            </a:r>
            <a:r>
              <a:rPr lang="cs-CZ" dirty="0" err="1"/>
              <a:t>pobeskydí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8C1621B-4378-97C3-AE29-208C812727E7}"/>
              </a:ext>
            </a:extLst>
          </p:cNvPr>
          <p:cNvSpPr txBox="1"/>
          <p:nvPr/>
        </p:nvSpPr>
        <p:spPr>
          <a:xfrm>
            <a:off x="4622785" y="267274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cs-CZ" sz="1100" dirty="0"/>
              <a:t>Účast a prezentace společenství na významných akcích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092F28A-3E2C-3F20-46D6-B99E70820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18" y="3129946"/>
            <a:ext cx="3013204" cy="231159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73932E7-50E5-EEEE-96ED-8AAA7E5C765C}"/>
              </a:ext>
            </a:extLst>
          </p:cNvPr>
          <p:cNvSpPr txBox="1"/>
          <p:nvPr/>
        </p:nvSpPr>
        <p:spPr>
          <a:xfrm>
            <a:off x="5177481" y="550697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cs-CZ" sz="1100" dirty="0"/>
              <a:t>Pořádání pravidelných členských schůzí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8A29D35-5EF8-5897-4572-C0EAF57B2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297" y="612689"/>
            <a:ext cx="2671806" cy="200385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02CBC66-81CE-91B2-65B4-7A5A84C3A4AA}"/>
              </a:ext>
            </a:extLst>
          </p:cNvPr>
          <p:cNvSpPr txBox="1"/>
          <p:nvPr/>
        </p:nvSpPr>
        <p:spPr>
          <a:xfrm>
            <a:off x="9300518" y="267274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cs-CZ" sz="1100" dirty="0"/>
              <a:t>Konzultace s odborníky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C32EA23-6F45-E1ED-2EA2-2AA70E11A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32" y="3129947"/>
            <a:ext cx="3087815" cy="231586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C2E4CD7-0A2F-D518-1E3C-29FDA91CA22B}"/>
              </a:ext>
            </a:extLst>
          </p:cNvPr>
          <p:cNvSpPr txBox="1"/>
          <p:nvPr/>
        </p:nvSpPr>
        <p:spPr>
          <a:xfrm>
            <a:off x="8773297" y="549595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cs-CZ" sz="1100" dirty="0"/>
              <a:t>Pořádání edukačních besed na obcích</a:t>
            </a:r>
          </a:p>
        </p:txBody>
      </p:sp>
    </p:spTree>
    <p:extLst>
      <p:ext uri="{BB962C8B-B14F-4D97-AF65-F5344CB8AC3E}">
        <p14:creationId xmlns:p14="http://schemas.microsoft.com/office/powerpoint/2010/main" val="470407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68186E-63BC-4550-6DB8-BFFBC86EFE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712" y="1858662"/>
            <a:ext cx="8866191" cy="377276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PRO VÝROBCE: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Vyřešení </a:t>
            </a:r>
            <a:r>
              <a:rPr lang="cs-CZ" b="1" dirty="0"/>
              <a:t>přetoků</a:t>
            </a:r>
            <a:r>
              <a:rPr lang="cs-CZ" dirty="0"/>
              <a:t> z FVE a </a:t>
            </a:r>
            <a:r>
              <a:rPr lang="cs-CZ" b="1" dirty="0"/>
              <a:t>maximalizace jejich využití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Kompletní </a:t>
            </a:r>
            <a:r>
              <a:rPr lang="cs-CZ" b="1" dirty="0"/>
              <a:t>servis a podpora od registrace po správu energie</a:t>
            </a:r>
            <a:r>
              <a:rPr lang="cs-CZ" dirty="0"/>
              <a:t> s průběžnou optimalizací sdílení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Přiřazení do nejvhodnější skupiny sdílení</a:t>
            </a:r>
          </a:p>
          <a:p>
            <a:endParaRPr lang="cs-CZ" dirty="0"/>
          </a:p>
          <a:p>
            <a:r>
              <a:rPr lang="cs-CZ" dirty="0"/>
              <a:t>PRO ODBĚRATELE: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Nižší náklady za elektřinu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Stabilnější ceny energie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Podpora obnovitelných zdrojů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F537252-E235-8D7B-49B6-BF246249F1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3712" y="615777"/>
            <a:ext cx="11504576" cy="726991"/>
          </a:xfrm>
        </p:spPr>
        <p:txBody>
          <a:bodyPr/>
          <a:lstStyle/>
          <a:p>
            <a:r>
              <a:rPr lang="cs-CZ" dirty="0"/>
              <a:t>výhody zapojení do energetického společenství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509C4E5-C458-4E81-80B1-6BF769D4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8" t="188" r="16126"/>
          <a:stretch>
            <a:fillRect/>
          </a:stretch>
        </p:blipFill>
        <p:spPr>
          <a:xfrm>
            <a:off x="9671222" y="1660789"/>
            <a:ext cx="2438400" cy="40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37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BC163860-67A7-B809-33AA-D03C2354FA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9" b="6559"/>
          <a:stretch>
            <a:fillRect/>
          </a:stretch>
        </p:blipFill>
        <p:spPr>
          <a:xfrm>
            <a:off x="338137" y="528918"/>
            <a:ext cx="11558028" cy="5114645"/>
          </a:xfrm>
        </p:spPr>
      </p:pic>
    </p:spTree>
    <p:extLst>
      <p:ext uri="{BB962C8B-B14F-4D97-AF65-F5344CB8AC3E}">
        <p14:creationId xmlns:p14="http://schemas.microsoft.com/office/powerpoint/2010/main" val="28727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BB1A5361-34FD-36F3-CB2C-34ED4229ED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r="8979"/>
          <a:stretch>
            <a:fillRect/>
          </a:stretch>
        </p:blipFill>
        <p:spPr>
          <a:xfrm>
            <a:off x="1821769" y="555813"/>
            <a:ext cx="8260472" cy="5159892"/>
          </a:xfrm>
        </p:spPr>
      </p:pic>
    </p:spTree>
    <p:extLst>
      <p:ext uri="{BB962C8B-B14F-4D97-AF65-F5344CB8AC3E}">
        <p14:creationId xmlns:p14="http://schemas.microsoft.com/office/powerpoint/2010/main" val="697254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1BA11A3-21A7-180B-5EC8-51BADD2B4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r="2574"/>
          <a:stretch>
            <a:fillRect/>
          </a:stretch>
        </p:blipFill>
        <p:spPr>
          <a:xfrm>
            <a:off x="340659" y="845820"/>
            <a:ext cx="11537576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93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4CF80FB4-5921-3A49-B905-0F726E7F0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52" y="352917"/>
            <a:ext cx="9628095" cy="540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6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B92C1C99-8189-E7E4-B92E-EB9AEE46F1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r="2548"/>
          <a:stretch>
            <a:fillRect/>
          </a:stretch>
        </p:blipFill>
        <p:spPr>
          <a:xfrm>
            <a:off x="528917" y="663288"/>
            <a:ext cx="11438965" cy="5025521"/>
          </a:xfrm>
        </p:spPr>
      </p:pic>
    </p:spTree>
    <p:extLst>
      <p:ext uri="{BB962C8B-B14F-4D97-AF65-F5344CB8AC3E}">
        <p14:creationId xmlns:p14="http://schemas.microsoft.com/office/powerpoint/2010/main" val="1502899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61C2FF-36D7-8635-F23B-BD2F92E731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3712" y="615777"/>
            <a:ext cx="11494061" cy="1099357"/>
          </a:xfrm>
        </p:spPr>
        <p:txBody>
          <a:bodyPr>
            <a:normAutofit/>
          </a:bodyPr>
          <a:lstStyle/>
          <a:p>
            <a:r>
              <a:rPr lang="cs-CZ" dirty="0"/>
              <a:t>vizualizace sdílení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BAA4455-62DE-7473-4B5D-2C252E708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9" b="43544"/>
          <a:stretch>
            <a:fillRect/>
          </a:stretch>
        </p:blipFill>
        <p:spPr>
          <a:xfrm>
            <a:off x="1345748" y="1384446"/>
            <a:ext cx="9489988" cy="45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23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90DA118C-0C5E-8862-A458-C4E4F434C5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 r="35269" b="16052"/>
          <a:stretch>
            <a:fillRect/>
          </a:stretch>
        </p:blipFill>
        <p:spPr>
          <a:xfrm>
            <a:off x="6337959" y="562708"/>
            <a:ext cx="5558967" cy="5014127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F367C5B-C26D-0DDF-39BB-BE9AC6B5F8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Vladimír </a:t>
            </a:r>
            <a:r>
              <a:rPr lang="cs-CZ" dirty="0" err="1"/>
              <a:t>Lamper</a:t>
            </a:r>
            <a:endParaRPr lang="cs-CZ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B0E8E0C5-D2AF-2270-3762-FB43B3ED84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ENERKOM Pobeskydí, z. s.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D374AB2-18E1-BEDC-D8C8-EA29172BE27A}"/>
              </a:ext>
            </a:extLst>
          </p:cNvPr>
          <p:cNvSpPr txBox="1">
            <a:spLocks/>
          </p:cNvSpPr>
          <p:nvPr/>
        </p:nvSpPr>
        <p:spPr>
          <a:xfrm>
            <a:off x="9538189" y="5095875"/>
            <a:ext cx="2358737" cy="37407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cs-CZ" dirty="0">
                <a:solidFill>
                  <a:schemeClr val="bg2"/>
                </a:solidFill>
              </a:rPr>
              <a:t>Foto: archiv SFŽP ČR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3114FE-0453-33A2-022C-CC49AAE28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19" y="562708"/>
            <a:ext cx="2007592" cy="230659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9D84CC5-0E90-969C-68AA-0F16C9E3AC8F}"/>
              </a:ext>
            </a:extLst>
          </p:cNvPr>
          <p:cNvSpPr txBox="1"/>
          <p:nvPr/>
        </p:nvSpPr>
        <p:spPr>
          <a:xfrm>
            <a:off x="453081" y="210888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cs-CZ" sz="3600" dirty="0"/>
              <a:t>DĚKUJI ZA POZORNOST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08E46D2-0138-8B2E-010F-6C0476E7D038}"/>
              </a:ext>
            </a:extLst>
          </p:cNvPr>
          <p:cNvSpPr txBox="1"/>
          <p:nvPr/>
        </p:nvSpPr>
        <p:spPr>
          <a:xfrm>
            <a:off x="244496" y="480869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</a:pPr>
            <a:r>
              <a:rPr lang="cs-CZ" sz="1200" dirty="0"/>
              <a:t>KONTAKT </a:t>
            </a:r>
          </a:p>
          <a:p>
            <a:pPr>
              <a:spcBef>
                <a:spcPts val="0"/>
              </a:spcBef>
            </a:pPr>
            <a:r>
              <a:rPr lang="cs-CZ" sz="1200" dirty="0"/>
              <a:t>e-mail:   vladimir.lamper@enerkompobeskydi.cz</a:t>
            </a:r>
          </a:p>
          <a:p>
            <a:pPr>
              <a:spcBef>
                <a:spcPts val="0"/>
              </a:spcBef>
            </a:pPr>
            <a:r>
              <a:rPr lang="cs-CZ" sz="1200" dirty="0"/>
              <a:t>mob.:     734 240 752</a:t>
            </a:r>
          </a:p>
          <a:p>
            <a:pPr algn="l"/>
            <a:endParaRPr lang="cs-CZ" sz="3600" dirty="0" err="1"/>
          </a:p>
        </p:txBody>
      </p:sp>
    </p:spTree>
    <p:extLst>
      <p:ext uri="{BB962C8B-B14F-4D97-AF65-F5344CB8AC3E}">
        <p14:creationId xmlns:p14="http://schemas.microsoft.com/office/powerpoint/2010/main" val="3221335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F69E8C23-2CB3-F14C-0C05-D0F40BD7E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12" y="549723"/>
            <a:ext cx="11386969" cy="727142"/>
          </a:xfrm>
        </p:spPr>
        <p:txBody>
          <a:bodyPr/>
          <a:lstStyle/>
          <a:p>
            <a:r>
              <a:rPr lang="cs-CZ" dirty="0"/>
              <a:t>Komunální x komunitní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C67E95F-B7F2-60BB-A772-803A22AB6562}"/>
              </a:ext>
            </a:extLst>
          </p:cNvPr>
          <p:cNvSpPr txBox="1">
            <a:spLocks/>
          </p:cNvSpPr>
          <p:nvPr/>
        </p:nvSpPr>
        <p:spPr>
          <a:xfrm>
            <a:off x="9538189" y="5095875"/>
            <a:ext cx="2358737" cy="37407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cs-CZ" dirty="0">
                <a:solidFill>
                  <a:schemeClr val="bg2"/>
                </a:solidFill>
              </a:rPr>
              <a:t>Foto: archiv SFŽP ČR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14580CD-0E7A-EB59-DD4F-297BA45C9620}"/>
              </a:ext>
            </a:extLst>
          </p:cNvPr>
          <p:cNvSpPr txBox="1"/>
          <p:nvPr/>
        </p:nvSpPr>
        <p:spPr>
          <a:xfrm>
            <a:off x="906162" y="269377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cs-CZ" sz="2000" dirty="0" err="1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7622F82-7E26-A3BB-5870-CF07C9341484}"/>
              </a:ext>
            </a:extLst>
          </p:cNvPr>
          <p:cNvSpPr/>
          <p:nvPr/>
        </p:nvSpPr>
        <p:spPr>
          <a:xfrm>
            <a:off x="832022" y="1706140"/>
            <a:ext cx="5042117" cy="39779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KOMUNÁLNÍ ENERGETIKA</a:t>
            </a:r>
          </a:p>
          <a:p>
            <a:pPr algn="ctr"/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</a:rPr>
              <a:t>rozvoj města/obce nových energetických zdrojů a služeb pouze v rámci městského/obecního majetku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</a:rPr>
              <a:t>snazší realizace vzhledem k instalaci pouze na budovy ve vlastnictví města nebo obce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</a:rPr>
              <a:t>města a obce mohou následně své projekty začlenit do komunitních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2741127-621E-E398-D8FD-0046B507A127}"/>
              </a:ext>
            </a:extLst>
          </p:cNvPr>
          <p:cNvSpPr/>
          <p:nvPr/>
        </p:nvSpPr>
        <p:spPr>
          <a:xfrm>
            <a:off x="6187176" y="1706139"/>
            <a:ext cx="5485839" cy="39779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KOMUNITNÍ ENERGETIKA</a:t>
            </a:r>
          </a:p>
          <a:p>
            <a:pPr algn="ctr"/>
            <a:endParaRPr lang="cs-CZ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</a:rPr>
              <a:t>kooperace většího množství subjektů – města, obce, podnikatelé, jednotliví spotřebitelé, společenství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</a:rPr>
              <a:t>primární není generování zisku, ale environmentální, sociální a hospodářské přínosy</a:t>
            </a:r>
          </a:p>
          <a:p>
            <a:endParaRPr lang="cs-CZ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82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0903C01-CB23-2FC7-B825-0D0A36484B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cs-CZ" dirty="0"/>
              <a:t>co je to komunitní energetika?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726005-3D08-1CCE-F445-3E42331E4E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3712" y="1728586"/>
            <a:ext cx="7861173" cy="3898491"/>
          </a:xfrm>
        </p:spPr>
        <p:txBody>
          <a:bodyPr/>
          <a:lstStyle/>
          <a:p>
            <a:pPr algn="just"/>
            <a:r>
              <a:rPr lang="cs-CZ" dirty="0"/>
              <a:t>Komunitní energetika je koncept, který se zaměřuje na </a:t>
            </a:r>
            <a:r>
              <a:rPr lang="cs-CZ" b="1" dirty="0"/>
              <a:t>výrobu, distribuci a spotřebu energie na místní úrovni</a:t>
            </a:r>
            <a:r>
              <a:rPr lang="cs-CZ" dirty="0"/>
              <a:t>, kde se do rozhodování a správy energetických zdrojů zapojují samotné komunity. Hlavním cílem komunitní energetiky je umožnit lidem a místním organizacím </a:t>
            </a:r>
            <a:r>
              <a:rPr lang="cs-CZ" b="1" dirty="0"/>
              <a:t>mít větší kontrolu nad vlastními energetickými potřebami</a:t>
            </a:r>
            <a:r>
              <a:rPr lang="cs-CZ" dirty="0"/>
              <a:t>, a zároveň podporovat udržitelné, obnovitelné zdroje energie.</a:t>
            </a:r>
          </a:p>
          <a:p>
            <a:pPr algn="just"/>
            <a:endParaRPr lang="cs-CZ" dirty="0"/>
          </a:p>
        </p:txBody>
      </p:sp>
      <p:pic>
        <p:nvPicPr>
          <p:cNvPr id="4" name="Zástupný symbol obrázku 2">
            <a:extLst>
              <a:ext uri="{FF2B5EF4-FFF2-40B4-BE49-F238E27FC236}">
                <a16:creationId xmlns:a16="http://schemas.microsoft.com/office/drawing/2014/main" id="{9D43867B-7FD4-1BF9-A00A-BD539A9EE3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78"/>
          <a:stretch>
            <a:fillRect/>
          </a:stretch>
        </p:blipFill>
        <p:spPr>
          <a:xfrm>
            <a:off x="6977449" y="1377854"/>
            <a:ext cx="4919477" cy="4198981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846887A-167E-1515-D95F-BB729B103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2" r="55285" b="1501"/>
          <a:stretch>
            <a:fillRect/>
          </a:stretch>
        </p:blipFill>
        <p:spPr>
          <a:xfrm>
            <a:off x="8311978" y="497756"/>
            <a:ext cx="3692040" cy="533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8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0196301-1A3A-CB02-6F66-FD4E03AA5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6"/>
          <a:stretch>
            <a:fillRect/>
          </a:stretch>
        </p:blipFill>
        <p:spPr>
          <a:xfrm>
            <a:off x="8427310" y="1487925"/>
            <a:ext cx="3603802" cy="4413294"/>
          </a:xfr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83EE16B-69B3-08E4-7ED6-214F0978D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3713" y="1728586"/>
            <a:ext cx="8083597" cy="4054376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+mj-lt"/>
              <a:buAutoNum type="arabicParenR"/>
            </a:pPr>
            <a:r>
              <a:rPr lang="cs-CZ" b="1" dirty="0"/>
              <a:t>Využívání obnovitelných zdrojů </a:t>
            </a:r>
            <a:r>
              <a:rPr lang="cs-CZ" dirty="0"/>
              <a:t>- </a:t>
            </a:r>
            <a:r>
              <a:rPr lang="cs-CZ" b="1" dirty="0"/>
              <a:t>solární panely, větrná energie, bioplynové stanice, malé vodní elektrárny </a:t>
            </a:r>
            <a:endParaRPr lang="cs-CZ" dirty="0"/>
          </a:p>
          <a:p>
            <a:pPr marL="457200" indent="-457200">
              <a:buFont typeface="+mj-lt"/>
              <a:buAutoNum type="arabicParenR"/>
            </a:pPr>
            <a:r>
              <a:rPr lang="cs-CZ" b="1" dirty="0"/>
              <a:t>Lokální výroba a spotřeba energií, </a:t>
            </a:r>
            <a:r>
              <a:rPr lang="cs-CZ" dirty="0"/>
              <a:t>což vede ke snížení závislosti na velkých energetických korporacích</a:t>
            </a:r>
          </a:p>
          <a:p>
            <a:pPr marL="457200" indent="-457200">
              <a:buFont typeface="+mj-lt"/>
              <a:buAutoNum type="arabicParenR"/>
            </a:pPr>
            <a:r>
              <a:rPr lang="cs-CZ" b="1" dirty="0"/>
              <a:t>Kooperace</a:t>
            </a:r>
            <a:r>
              <a:rPr lang="cs-CZ" dirty="0"/>
              <a:t> </a:t>
            </a:r>
            <a:r>
              <a:rPr lang="cs-CZ" b="1" dirty="0"/>
              <a:t>a participace </a:t>
            </a:r>
            <a:r>
              <a:rPr lang="cs-CZ" dirty="0"/>
              <a:t>- </a:t>
            </a:r>
            <a:r>
              <a:rPr lang="cs-CZ" b="1" dirty="0"/>
              <a:t>spolupráce</a:t>
            </a:r>
            <a:r>
              <a:rPr lang="cs-CZ" dirty="0"/>
              <a:t> mezi jednotlivci, podniky, obcemi a místními institucemi</a:t>
            </a:r>
          </a:p>
          <a:p>
            <a:pPr marL="457200" indent="-457200">
              <a:buFont typeface="+mj-lt"/>
              <a:buAutoNum type="arabicParenR"/>
            </a:pPr>
            <a:r>
              <a:rPr lang="cs-CZ" b="1" dirty="0"/>
              <a:t>Energetická soběstačnost</a:t>
            </a:r>
            <a:r>
              <a:rPr lang="cs-CZ" dirty="0"/>
              <a:t> - vyšší odolnost vůči cenové nestabilitě a jiným rizikům centralizované energetiky</a:t>
            </a:r>
          </a:p>
          <a:p>
            <a:pPr marL="457200" indent="-457200">
              <a:buFont typeface="+mj-lt"/>
              <a:buAutoNum type="arabicParenR"/>
            </a:pPr>
            <a:r>
              <a:rPr lang="cs-CZ" b="1" dirty="0"/>
              <a:t>Benefity pro místní ekonomiku</a:t>
            </a:r>
            <a:r>
              <a:rPr lang="cs-CZ" dirty="0"/>
              <a:t> - stabilizace regionální energetiky</a:t>
            </a:r>
          </a:p>
          <a:p>
            <a:pPr marL="457200" indent="-457200">
              <a:buFont typeface="+mj-lt"/>
              <a:buAutoNum type="arabicParenR"/>
            </a:pPr>
            <a:endParaRPr lang="cs-CZ" dirty="0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5114670-841C-FD51-A936-E46C50CB20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3712" y="615777"/>
            <a:ext cx="11553215" cy="739515"/>
          </a:xfrm>
        </p:spPr>
        <p:txBody>
          <a:bodyPr/>
          <a:lstStyle/>
          <a:p>
            <a:r>
              <a:rPr lang="cs-CZ" dirty="0"/>
              <a:t>klíčové prvky komunitní energetiky</a:t>
            </a:r>
          </a:p>
        </p:txBody>
      </p:sp>
    </p:spTree>
    <p:extLst>
      <p:ext uri="{BB962C8B-B14F-4D97-AF65-F5344CB8AC3E}">
        <p14:creationId xmlns:p14="http://schemas.microsoft.com/office/powerpoint/2010/main" val="251482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6BE78E45-2331-ED2D-AE98-71EF04B7B4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712" y="1581665"/>
            <a:ext cx="11504576" cy="4049761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cs-CZ" sz="4400" dirty="0"/>
              <a:t>Komunitní energetika funguje na </a:t>
            </a:r>
            <a:r>
              <a:rPr lang="cs-CZ" sz="4400" b="1" dirty="0"/>
              <a:t>principu lokální výroby a spotřeby energie</a:t>
            </a:r>
            <a:r>
              <a:rPr lang="cs-CZ" sz="4400" dirty="0"/>
              <a:t>, kde se komunita aktivně podílí na rozhodování, správě a využívání energetických zdrojů. Tento model dává lidem </a:t>
            </a:r>
            <a:r>
              <a:rPr lang="cs-CZ" sz="4400" b="1" dirty="0"/>
              <a:t>větší kontrolu</a:t>
            </a:r>
            <a:r>
              <a:rPr lang="cs-CZ" sz="4400" dirty="0"/>
              <a:t> nad jejich energetickými potřebami a umožňuje jim spolupracovat na vytváření udržitelných energetických řešení. </a:t>
            </a:r>
          </a:p>
          <a:p>
            <a:pPr algn="just"/>
            <a:r>
              <a:rPr lang="cs-CZ" sz="4400" dirty="0"/>
              <a:t>Sdílení elektřiny neznamená její fyzickou přepravu z bodu A do bodu B, ale spočívá v úpravě faktury za elektřinu od relevantního dodavatele. Není možné, aby členové energetického společenství reálně odebrali z distribuční soustavy tu samou elektřinu, kterou do ní odeslali.</a:t>
            </a:r>
          </a:p>
          <a:p>
            <a:pPr algn="ctr"/>
            <a:r>
              <a:rPr lang="cs-CZ" sz="4400" b="1" u="sng" dirty="0"/>
              <a:t>Sdílení elektřiny je tedy pouze virtuální účetní operací.</a:t>
            </a:r>
          </a:p>
          <a:p>
            <a:pPr algn="just"/>
            <a:r>
              <a:rPr lang="cs-CZ" sz="4400" dirty="0"/>
              <a:t>Lze pouze změřit celkové množství vyrobené elektřiny a poté členům společenství o toto množství snížit účty za elektřinu. </a:t>
            </a:r>
            <a:r>
              <a:rPr lang="cs-CZ" sz="4400" b="1" dirty="0"/>
              <a:t>Celkové množství elektřiny poskytnuté dodavatelem se na faktuře sníží o množství elektřiny, které společenství sdílelo s konkrétním členem.</a:t>
            </a:r>
            <a:r>
              <a:rPr lang="cs-CZ" sz="4400" dirty="0"/>
              <a:t> Čím více elektřiny si sami vyrobí a sdílí, tím méně jí musí odebrat od klasického dodavatele.</a:t>
            </a:r>
          </a:p>
          <a:p>
            <a:endParaRPr lang="cs-CZ" u="sng" dirty="0"/>
          </a:p>
          <a:p>
            <a:endParaRPr lang="cs-CZ" dirty="0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3B43480-A7E6-20B8-5D6C-1269762509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3712" y="615777"/>
            <a:ext cx="11504576" cy="610797"/>
          </a:xfrm>
        </p:spPr>
        <p:txBody>
          <a:bodyPr/>
          <a:lstStyle/>
          <a:p>
            <a:r>
              <a:rPr lang="cs-CZ" dirty="0"/>
              <a:t>jak komunitní energetika funguje?</a:t>
            </a:r>
          </a:p>
        </p:txBody>
      </p:sp>
    </p:spTree>
    <p:extLst>
      <p:ext uri="{BB962C8B-B14F-4D97-AF65-F5344CB8AC3E}">
        <p14:creationId xmlns:p14="http://schemas.microsoft.com/office/powerpoint/2010/main" val="980783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02AC67-8EE3-FD84-907A-FC7AC5C577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6635" y="1567471"/>
            <a:ext cx="5151653" cy="4081886"/>
          </a:xfrm>
        </p:spPr>
        <p:txBody>
          <a:bodyPr>
            <a:normAutofit lnSpcReduction="10000"/>
          </a:bodyPr>
          <a:lstStyle/>
          <a:p>
            <a:r>
              <a:rPr lang="cs-CZ" sz="1800" dirty="0"/>
              <a:t>Sdílení elektřiny znamená, že: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elektřina vyrobená na jednom místě může být využita na místě jiném, například: obecní fotovoltaika na škole, elektřina sdílená do obecního úřadu, nebo domácností.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sdílení probíhá přes </a:t>
            </a:r>
            <a:r>
              <a:rPr lang="cs-CZ" sz="1800" b="1" dirty="0"/>
              <a:t>distribuční síť</a:t>
            </a:r>
            <a:r>
              <a:rPr lang="cs-CZ" sz="1800" dirty="0"/>
              <a:t> a je vyhodnocováno v krátkých časových intervalech (cca 15 minut). </a:t>
            </a:r>
          </a:p>
          <a:p>
            <a:endParaRPr lang="cs-CZ" sz="1800" dirty="0"/>
          </a:p>
          <a:p>
            <a:r>
              <a:rPr lang="cs-CZ" sz="1800" dirty="0"/>
              <a:t>Sdílení přitom může fungovat prostřednictvím tzv. Aktivního zákazníka, či zapojením se do sdílení v Energetickém společenství.</a:t>
            </a:r>
          </a:p>
          <a:p>
            <a:endParaRPr lang="cs-CZ" sz="18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A3B8C5C-45D8-0FFD-D746-2BA11B4B82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3712" y="615778"/>
            <a:ext cx="11504576" cy="773752"/>
          </a:xfrm>
        </p:spPr>
        <p:txBody>
          <a:bodyPr/>
          <a:lstStyle/>
          <a:p>
            <a:r>
              <a:rPr lang="cs-CZ" dirty="0"/>
              <a:t>Co znamená sdílení elektřiny?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C34C1C4-52CA-BD0C-836B-06463810F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12" y="1567470"/>
            <a:ext cx="6119841" cy="408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41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54F9CA-60D3-7735-0424-A31A3DA0C5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712" y="1787720"/>
            <a:ext cx="4694453" cy="3651901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dirty="0"/>
              <a:t>někdo vyrábí elektřinu              (např. fotovoltaika)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elektřina se nejdříve spotřebuje v místě výroby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přebytky se sdílí ostatním členům</a:t>
            </a:r>
          </a:p>
          <a:p>
            <a:endParaRPr lang="cs-CZ" dirty="0"/>
          </a:p>
          <a:p>
            <a:r>
              <a:rPr lang="cs-CZ" dirty="0"/>
              <a:t>Sdílení: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probíhá přes distribuční síť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eviduje ho </a:t>
            </a:r>
            <a:r>
              <a:rPr lang="cs-CZ" b="1" dirty="0"/>
              <a:t>elektroenergetické datové centrum (EDC)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FA60CB4-BDF2-A8D0-3542-4F5807F162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3712" y="615777"/>
            <a:ext cx="11570381" cy="702035"/>
          </a:xfrm>
        </p:spPr>
        <p:txBody>
          <a:bodyPr/>
          <a:lstStyle/>
          <a:p>
            <a:r>
              <a:rPr lang="cs-CZ" dirty="0"/>
              <a:t>Jak to funguje krok za krokem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2821ACC-B29B-890B-136C-90EE4A69C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29" y="1787720"/>
            <a:ext cx="7041064" cy="384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05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5782D37C-0901-E81E-33A8-7EE495C088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37708" r="9" b="24098"/>
          <a:stretch>
            <a:fillRect/>
          </a:stretch>
        </p:blipFill>
        <p:spPr>
          <a:xfrm>
            <a:off x="343712" y="1408670"/>
            <a:ext cx="11691769" cy="4465552"/>
          </a:xfrm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D11B736-39F2-7118-E570-BA526042CA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3712" y="615777"/>
            <a:ext cx="11504576" cy="702277"/>
          </a:xfrm>
        </p:spPr>
        <p:txBody>
          <a:bodyPr/>
          <a:lstStyle/>
          <a:p>
            <a:r>
              <a:rPr lang="cs-CZ" dirty="0"/>
              <a:t>princip a fungování sdílení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CB347D-FF07-5DCF-4F1B-9BF7E0CF51EB}"/>
              </a:ext>
            </a:extLst>
          </p:cNvPr>
          <p:cNvSpPr txBox="1"/>
          <p:nvPr/>
        </p:nvSpPr>
        <p:spPr>
          <a:xfrm>
            <a:off x="3048000" y="32463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3497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421390-68A6-DD59-5D36-4FD904EF96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712" y="1858662"/>
            <a:ext cx="11504576" cy="377276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06CE600-326F-058F-4D63-3E1AC41AD6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3712" y="615778"/>
            <a:ext cx="11504576" cy="773752"/>
          </a:xfrm>
        </p:spPr>
        <p:txBody>
          <a:bodyPr/>
          <a:lstStyle/>
          <a:p>
            <a:r>
              <a:rPr lang="cs-CZ" dirty="0"/>
              <a:t>Aktivní zákazník nebo energetické společenství?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D997238-BAB7-691C-AA37-B1D5064F9C8B}"/>
              </a:ext>
            </a:extLst>
          </p:cNvPr>
          <p:cNvSpPr/>
          <p:nvPr/>
        </p:nvSpPr>
        <p:spPr>
          <a:xfrm>
            <a:off x="343712" y="1858662"/>
            <a:ext cx="5268193" cy="36456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sz="1600" dirty="0"/>
          </a:p>
          <a:p>
            <a:pPr algn="ctr"/>
            <a:r>
              <a:rPr lang="cs-CZ" sz="1600" b="1" dirty="0"/>
              <a:t>AKTIVNÍ ZÁKAZNÍK</a:t>
            </a:r>
          </a:p>
          <a:p>
            <a:pPr algn="ctr"/>
            <a:endParaRPr lang="cs-CZ" sz="1600" dirty="0"/>
          </a:p>
          <a:p>
            <a:pPr algn="ctr"/>
            <a:r>
              <a:rPr lang="cs-CZ" sz="1600" dirty="0"/>
              <a:t>= osoba nebo firma, která: vyrábí elektřinu, spotřebovává elektřinu, sdílí elektřinu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cs-CZ" sz="1600" dirty="0"/>
          </a:p>
          <a:p>
            <a:pPr algn="ctr"/>
            <a:r>
              <a:rPr lang="cs-CZ" sz="1600" b="1" dirty="0"/>
              <a:t>Počet míst pro sdílení:</a:t>
            </a:r>
            <a:r>
              <a:rPr lang="cs-CZ" sz="1600" dirty="0"/>
              <a:t> V rámci jedné skupiny sdílení může být </a:t>
            </a:r>
            <a:r>
              <a:rPr lang="cs-CZ" sz="1600" b="1" dirty="0"/>
              <a:t>maximálně 11 registračních čísel předávacích míst (EAN). </a:t>
            </a:r>
            <a:r>
              <a:rPr lang="cs-CZ" sz="1600" dirty="0"/>
              <a:t>Typicky se jedná o sdílení mezi vlastními nemovitostmi (např. z chaty do bytu) nebo mezi blízkými osobami, napříč celou ČR.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5DC0F4C-B5BD-5FB3-096D-B05F98E75BCD}"/>
              </a:ext>
            </a:extLst>
          </p:cNvPr>
          <p:cNvSpPr/>
          <p:nvPr/>
        </p:nvSpPr>
        <p:spPr>
          <a:xfrm>
            <a:off x="6302188" y="1858662"/>
            <a:ext cx="5546100" cy="36456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ENERGETICKÉ SPOLEČENSTVÍ</a:t>
            </a:r>
          </a:p>
          <a:p>
            <a:pPr algn="ctr"/>
            <a:endParaRPr lang="cs-CZ" sz="1600" dirty="0"/>
          </a:p>
          <a:p>
            <a:pPr algn="ctr"/>
            <a:r>
              <a:rPr lang="cs-CZ" sz="1600" dirty="0"/>
              <a:t>Energetické společenství umožňuje sdílení ve výrazně větším rozsahu, v první fázi rozvoje komunitní energetiky je to </a:t>
            </a:r>
            <a:r>
              <a:rPr lang="cs-CZ" sz="1600" b="1" dirty="0"/>
              <a:t>až 1 000 registračních čísel (EAN)</a:t>
            </a:r>
            <a:r>
              <a:rPr lang="cs-CZ" sz="1600" dirty="0"/>
              <a:t> v rámci jednoho společenství. Členy mohou být fyzické osoby, obce, příspěvkové organizace i malé a střední podniky. Hlavním účelem není zisk, ale environmentální nebo sociální přínosy pro členy. Sdílení je omezeno na 3 sousedící obce s rozšířenou působností (ORP).</a:t>
            </a:r>
          </a:p>
        </p:txBody>
      </p:sp>
    </p:spTree>
    <p:extLst>
      <p:ext uri="{BB962C8B-B14F-4D97-AF65-F5344CB8AC3E}">
        <p14:creationId xmlns:p14="http://schemas.microsoft.com/office/powerpoint/2010/main" val="1191298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NPO">
      <a:dk1>
        <a:srgbClr val="2E1769"/>
      </a:dk1>
      <a:lt1>
        <a:srgbClr val="C9DBFF"/>
      </a:lt1>
      <a:dk2>
        <a:srgbClr val="D6E938"/>
      </a:dk2>
      <a:lt2>
        <a:srgbClr val="FFFFFF"/>
      </a:lt2>
      <a:accent1>
        <a:srgbClr val="024D76"/>
      </a:accent1>
      <a:accent2>
        <a:srgbClr val="C9DBFF"/>
      </a:accent2>
      <a:accent3>
        <a:srgbClr val="D6E938"/>
      </a:accent3>
      <a:accent4>
        <a:srgbClr val="E4413A"/>
      </a:accent4>
      <a:accent5>
        <a:srgbClr val="024D76"/>
      </a:accent5>
      <a:accent6>
        <a:srgbClr val="C9DBFF"/>
      </a:accent6>
      <a:hlink>
        <a:srgbClr val="C9DBFF"/>
      </a:hlink>
      <a:folHlink>
        <a:srgbClr val="C9DBFF"/>
      </a:folHlink>
    </a:clrScheme>
    <a:fontScheme name="Fon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36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ace_šablona_NPŽP_NPO_2025.potx  -  Jen pro čtení" id="{B6E6DA38-57D9-4E4A-BDCF-8B77BB07A264}" vid="{C3982CEA-0114-4283-A694-F7D0E11BAC5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Komunitní energetika</Template>
  <TotalTime>546</TotalTime>
  <Words>971</Words>
  <Application>Microsoft Office PowerPoint</Application>
  <PresentationFormat>Širokoúhlá obrazovka</PresentationFormat>
  <Paragraphs>102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Open Sans</vt:lpstr>
      <vt:lpstr>Segoe UI</vt:lpstr>
      <vt:lpstr>Motiv Office</vt:lpstr>
      <vt:lpstr>Komunitní energetika v praxi</vt:lpstr>
      <vt:lpstr>Komunální x komunitní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Dominika Kellnerová</dc:creator>
  <cp:lastModifiedBy>Dominika Kellnerová</cp:lastModifiedBy>
  <cp:revision>5</cp:revision>
  <dcterms:created xsi:type="dcterms:W3CDTF">2026-03-16T08:10:08Z</dcterms:created>
  <dcterms:modified xsi:type="dcterms:W3CDTF">2026-03-23T08:00:39Z</dcterms:modified>
</cp:coreProperties>
</file>