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1"/>
  </p:handoutMasterIdLst>
  <p:sldIdLst>
    <p:sldId id="260" r:id="rId2"/>
    <p:sldId id="261" r:id="rId3"/>
    <p:sldId id="266" r:id="rId4"/>
    <p:sldId id="267" r:id="rId5"/>
    <p:sldId id="262" r:id="rId6"/>
    <p:sldId id="268" r:id="rId7"/>
    <p:sldId id="269" r:id="rId8"/>
    <p:sldId id="278" r:id="rId9"/>
    <p:sldId id="279" r:id="rId10"/>
    <p:sldId id="276" r:id="rId11"/>
    <p:sldId id="277" r:id="rId12"/>
    <p:sldId id="280" r:id="rId13"/>
    <p:sldId id="270" r:id="rId14"/>
    <p:sldId id="271" r:id="rId15"/>
    <p:sldId id="273" r:id="rId16"/>
    <p:sldId id="272" r:id="rId17"/>
    <p:sldId id="275" r:id="rId18"/>
    <p:sldId id="274" r:id="rId19"/>
    <p:sldId id="26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1" d="100"/>
          <a:sy n="61" d="100"/>
        </p:scale>
        <p:origin x="3168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E25082-5971-4536-A429-7CAF1F874B8F}" type="datetimeFigureOut">
              <a:rPr lang="cs-CZ" smtClean="0"/>
              <a:t>12.03.2026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C2A680-C2C8-4903-9290-1AF8E3D7A4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88622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 s pozadím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A0A785B7-2BCC-3E4F-0FF4-9D169CBF76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337959" y="562708"/>
            <a:ext cx="5558967" cy="5014127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0E502E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6" name="Zástupný symbol pro text 12"/>
          <p:cNvSpPr>
            <a:spLocks noGrp="1"/>
          </p:cNvSpPr>
          <p:nvPr>
            <p:ph type="body" sz="quarter" idx="13"/>
          </p:nvPr>
        </p:nvSpPr>
        <p:spPr>
          <a:xfrm>
            <a:off x="264593" y="4855652"/>
            <a:ext cx="5609546" cy="347958"/>
          </a:xfrm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Zástupný symbol pro text 13"/>
          <p:cNvSpPr>
            <a:spLocks noGrp="1"/>
          </p:cNvSpPr>
          <p:nvPr>
            <p:ph type="body" sz="quarter" idx="16"/>
          </p:nvPr>
        </p:nvSpPr>
        <p:spPr>
          <a:xfrm>
            <a:off x="264592" y="5203610"/>
            <a:ext cx="5449292" cy="277230"/>
          </a:xfrm>
        </p:spPr>
        <p:txBody>
          <a:bodyPr>
            <a:no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DB543AB4-6056-8779-873F-11081C7E0D9A}"/>
              </a:ext>
            </a:extLst>
          </p:cNvPr>
          <p:cNvSpPr/>
          <p:nvPr userDrawn="1"/>
        </p:nvSpPr>
        <p:spPr>
          <a:xfrm>
            <a:off x="6096000" y="6010032"/>
            <a:ext cx="5800927" cy="615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8F6DD4B9-89BF-5F19-6CF6-215E5ED44782}"/>
              </a:ext>
            </a:extLst>
          </p:cNvPr>
          <p:cNvSpPr/>
          <p:nvPr userDrawn="1"/>
        </p:nvSpPr>
        <p:spPr>
          <a:xfrm>
            <a:off x="343712" y="6010032"/>
            <a:ext cx="5752288" cy="6157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Obrázek 9" descr="Obsah obrázku Grafika, Písmo, grafický design, snímek obrazovky">
            <a:extLst>
              <a:ext uri="{FF2B5EF4-FFF2-40B4-BE49-F238E27FC236}">
                <a16:creationId xmlns:a16="http://schemas.microsoft.com/office/drawing/2014/main" id="{130C4E95-BEBC-0CD6-EAC7-7AB7E348DA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874" y="6079401"/>
            <a:ext cx="1620804" cy="477039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2A077159-9715-AD14-F731-ADB628D1DCF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441" y="6095003"/>
            <a:ext cx="1546684" cy="462938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50736D3C-1206-D14B-502E-A378930E7EA8}"/>
              </a:ext>
            </a:extLst>
          </p:cNvPr>
          <p:cNvSpPr txBox="1"/>
          <p:nvPr userDrawn="1"/>
        </p:nvSpPr>
        <p:spPr>
          <a:xfrm>
            <a:off x="4226205" y="6158037"/>
            <a:ext cx="226875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400" b="1" dirty="0">
                <a:solidFill>
                  <a:schemeClr val="bg2"/>
                </a:solidFill>
              </a:rPr>
              <a:t>planobnovy.gov.cz</a:t>
            </a:r>
          </a:p>
        </p:txBody>
      </p:sp>
      <p:sp>
        <p:nvSpPr>
          <p:cNvPr id="13" name="Zástupný nadpis 1">
            <a:extLst>
              <a:ext uri="{FF2B5EF4-FFF2-40B4-BE49-F238E27FC236}">
                <a16:creationId xmlns:a16="http://schemas.microsoft.com/office/drawing/2014/main" id="{6ED32E52-B4FA-14C8-30F4-34A2E19455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3712" y="549723"/>
            <a:ext cx="5510331" cy="3650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600" cap="all" baseline="0">
                <a:solidFill>
                  <a:schemeClr val="tx1"/>
                </a:solidFill>
              </a:defRPr>
            </a:lvl1pPr>
          </a:lstStyle>
          <a:p>
            <a:r>
              <a:rPr lang="cs-CZ" dirty="0"/>
              <a:t>Titulek prezentace</a:t>
            </a:r>
            <a:endParaRPr lang="en-US" dirty="0"/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7B4FD38C-C84F-EAD1-47B3-1117F094D5C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78" y="6087539"/>
            <a:ext cx="1690980" cy="454507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8C5A7A28-A499-D72E-8934-F49755B9976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080" y="6117845"/>
            <a:ext cx="1546684" cy="415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0353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A0A785B7-2BCC-3E4F-0FF4-9D169CBF76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337959" y="562708"/>
            <a:ext cx="5558967" cy="5014127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6" name="Zástupný symbol pro text 12"/>
          <p:cNvSpPr>
            <a:spLocks noGrp="1"/>
          </p:cNvSpPr>
          <p:nvPr>
            <p:ph type="body" sz="quarter" idx="13"/>
          </p:nvPr>
        </p:nvSpPr>
        <p:spPr>
          <a:xfrm>
            <a:off x="264593" y="4855652"/>
            <a:ext cx="5609546" cy="347958"/>
          </a:xfrm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Zástupný symbol pro text 13"/>
          <p:cNvSpPr>
            <a:spLocks noGrp="1"/>
          </p:cNvSpPr>
          <p:nvPr>
            <p:ph type="body" sz="quarter" idx="16"/>
          </p:nvPr>
        </p:nvSpPr>
        <p:spPr>
          <a:xfrm>
            <a:off x="264592" y="5203610"/>
            <a:ext cx="5449292" cy="277230"/>
          </a:xfrm>
        </p:spPr>
        <p:txBody>
          <a:bodyPr>
            <a:no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DB543AB4-6056-8779-873F-11081C7E0D9A}"/>
              </a:ext>
            </a:extLst>
          </p:cNvPr>
          <p:cNvSpPr/>
          <p:nvPr userDrawn="1"/>
        </p:nvSpPr>
        <p:spPr>
          <a:xfrm>
            <a:off x="6096000" y="6010032"/>
            <a:ext cx="5800927" cy="615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8F6DD4B9-89BF-5F19-6CF6-215E5ED44782}"/>
              </a:ext>
            </a:extLst>
          </p:cNvPr>
          <p:cNvSpPr/>
          <p:nvPr userDrawn="1"/>
        </p:nvSpPr>
        <p:spPr>
          <a:xfrm>
            <a:off x="343712" y="6010032"/>
            <a:ext cx="5752288" cy="6157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Obrázek 9" descr="Obsah obrázku Grafika, Písmo, grafický design, snímek obrazovky">
            <a:extLst>
              <a:ext uri="{FF2B5EF4-FFF2-40B4-BE49-F238E27FC236}">
                <a16:creationId xmlns:a16="http://schemas.microsoft.com/office/drawing/2014/main" id="{130C4E95-BEBC-0CD6-EAC7-7AB7E348DA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874" y="6079401"/>
            <a:ext cx="1620804" cy="477039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2A077159-9715-AD14-F731-ADB628D1DCF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441" y="6095003"/>
            <a:ext cx="1546684" cy="462938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50736D3C-1206-D14B-502E-A378930E7EA8}"/>
              </a:ext>
            </a:extLst>
          </p:cNvPr>
          <p:cNvSpPr txBox="1"/>
          <p:nvPr userDrawn="1"/>
        </p:nvSpPr>
        <p:spPr>
          <a:xfrm>
            <a:off x="4226205" y="6158037"/>
            <a:ext cx="226875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400" b="1" dirty="0">
                <a:solidFill>
                  <a:schemeClr val="bg2"/>
                </a:solidFill>
              </a:rPr>
              <a:t>planobnovy.gov.cz</a:t>
            </a:r>
          </a:p>
        </p:txBody>
      </p:sp>
      <p:sp>
        <p:nvSpPr>
          <p:cNvPr id="13" name="Zástupný nadpis 1">
            <a:extLst>
              <a:ext uri="{FF2B5EF4-FFF2-40B4-BE49-F238E27FC236}">
                <a16:creationId xmlns:a16="http://schemas.microsoft.com/office/drawing/2014/main" id="{6ED32E52-B4FA-14C8-30F4-34A2E19455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3712" y="549723"/>
            <a:ext cx="5510331" cy="3650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600" cap="all" baseline="0">
                <a:solidFill>
                  <a:schemeClr val="tx1"/>
                </a:solidFill>
              </a:defRPr>
            </a:lvl1pPr>
          </a:lstStyle>
          <a:p>
            <a:r>
              <a:rPr lang="cs-CZ" dirty="0"/>
              <a:t>Titulek prezentace</a:t>
            </a:r>
            <a:endParaRPr lang="en-US" dirty="0"/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7B4FD38C-C84F-EAD1-47B3-1117F094D5C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78" y="6087539"/>
            <a:ext cx="1690980" cy="454507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8C5A7A28-A499-D72E-8934-F49755B9976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080" y="6117845"/>
            <a:ext cx="1546684" cy="415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0765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odra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2563FDE9-62D9-5EE3-22BA-21784139564F}"/>
              </a:ext>
            </a:extLst>
          </p:cNvPr>
          <p:cNvSpPr/>
          <p:nvPr userDrawn="1"/>
        </p:nvSpPr>
        <p:spPr>
          <a:xfrm>
            <a:off x="6096000" y="5949744"/>
            <a:ext cx="5800927" cy="615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1E1139A3-98F1-8DA7-5F1F-BFFE3A351728}"/>
              </a:ext>
            </a:extLst>
          </p:cNvPr>
          <p:cNvSpPr/>
          <p:nvPr userDrawn="1"/>
        </p:nvSpPr>
        <p:spPr>
          <a:xfrm>
            <a:off x="343712" y="5949744"/>
            <a:ext cx="5752288" cy="6157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Zástupný text 17">
            <a:extLst>
              <a:ext uri="{FF2B5EF4-FFF2-40B4-BE49-F238E27FC236}">
                <a16:creationId xmlns:a16="http://schemas.microsoft.com/office/drawing/2014/main" id="{12D2A09A-CC90-05D3-1013-5EA92A6A8D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3712" y="615777"/>
            <a:ext cx="11553215" cy="739515"/>
          </a:xfrm>
        </p:spPr>
        <p:txBody>
          <a:bodyPr>
            <a:normAutofit/>
          </a:bodyPr>
          <a:lstStyle>
            <a:lvl1pPr marL="0" indent="0" algn="ctr">
              <a:buNone/>
              <a:defRPr sz="3200" b="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Nadpis</a:t>
            </a:r>
          </a:p>
        </p:txBody>
      </p:sp>
      <p:sp>
        <p:nvSpPr>
          <p:cNvPr id="10" name="Zástupný text 9">
            <a:extLst>
              <a:ext uri="{FF2B5EF4-FFF2-40B4-BE49-F238E27FC236}">
                <a16:creationId xmlns:a16="http://schemas.microsoft.com/office/drawing/2014/main" id="{F87DD98D-B373-F06B-6402-C701CB823C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3712" y="1728586"/>
            <a:ext cx="11553215" cy="3898491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defRPr sz="2400" b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Zde </a:t>
            </a:r>
            <a:r>
              <a:rPr lang="en-US" dirty="0" err="1"/>
              <a:t>pište</a:t>
            </a:r>
            <a:r>
              <a:rPr lang="en-US" dirty="0"/>
              <a:t>…</a:t>
            </a:r>
          </a:p>
          <a:p>
            <a:pPr lvl="0"/>
            <a:endParaRPr lang="cs-CZ" dirty="0"/>
          </a:p>
        </p:txBody>
      </p:sp>
      <p:pic>
        <p:nvPicPr>
          <p:cNvPr id="4" name="Obrázek 3" descr="Obsah obrázku Grafika, Písmo, grafický design, snímek obrazovky">
            <a:extLst>
              <a:ext uri="{FF2B5EF4-FFF2-40B4-BE49-F238E27FC236}">
                <a16:creationId xmlns:a16="http://schemas.microsoft.com/office/drawing/2014/main" id="{081E8AC9-D311-E899-A861-97E958B2BA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874" y="6019113"/>
            <a:ext cx="1620804" cy="477039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4D405A57-6AF4-DB66-C3E9-41208732E68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441" y="6034715"/>
            <a:ext cx="1546684" cy="462938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77E62758-796D-490E-F30F-3FAD9DB8F9DC}"/>
              </a:ext>
            </a:extLst>
          </p:cNvPr>
          <p:cNvSpPr txBox="1"/>
          <p:nvPr userDrawn="1"/>
        </p:nvSpPr>
        <p:spPr>
          <a:xfrm>
            <a:off x="461636" y="6057557"/>
            <a:ext cx="51051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solidFill>
                  <a:schemeClr val="bg2"/>
                </a:solidFill>
              </a:rPr>
              <a:t>planobnovy.gov.cz</a:t>
            </a:r>
          </a:p>
        </p:txBody>
      </p:sp>
    </p:spTree>
    <p:extLst>
      <p:ext uri="{BB962C8B-B14F-4D97-AF65-F5344CB8AC3E}">
        <p14:creationId xmlns:p14="http://schemas.microsoft.com/office/powerpoint/2010/main" val="924261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_odra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2563FDE9-62D9-5EE3-22BA-21784139564F}"/>
              </a:ext>
            </a:extLst>
          </p:cNvPr>
          <p:cNvSpPr/>
          <p:nvPr userDrawn="1"/>
        </p:nvSpPr>
        <p:spPr>
          <a:xfrm>
            <a:off x="6096000" y="5949744"/>
            <a:ext cx="5800927" cy="615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1E1139A3-98F1-8DA7-5F1F-BFFE3A351728}"/>
              </a:ext>
            </a:extLst>
          </p:cNvPr>
          <p:cNvSpPr/>
          <p:nvPr userDrawn="1"/>
        </p:nvSpPr>
        <p:spPr>
          <a:xfrm>
            <a:off x="343712" y="5949744"/>
            <a:ext cx="5752288" cy="6157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Zástupný text 17">
            <a:extLst>
              <a:ext uri="{FF2B5EF4-FFF2-40B4-BE49-F238E27FC236}">
                <a16:creationId xmlns:a16="http://schemas.microsoft.com/office/drawing/2014/main" id="{12D2A09A-CC90-05D3-1013-5EA92A6A8D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3712" y="615777"/>
            <a:ext cx="11553215" cy="739515"/>
          </a:xfrm>
        </p:spPr>
        <p:txBody>
          <a:bodyPr>
            <a:normAutofit/>
          </a:bodyPr>
          <a:lstStyle>
            <a:lvl1pPr marL="0" indent="0" algn="ctr">
              <a:buNone/>
              <a:defRPr sz="3200" b="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Nadpis</a:t>
            </a:r>
          </a:p>
        </p:txBody>
      </p:sp>
      <p:sp>
        <p:nvSpPr>
          <p:cNvPr id="10" name="Zástupný text 9">
            <a:extLst>
              <a:ext uri="{FF2B5EF4-FFF2-40B4-BE49-F238E27FC236}">
                <a16:creationId xmlns:a16="http://schemas.microsoft.com/office/drawing/2014/main" id="{F87DD98D-B373-F06B-6402-C701CB823C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3712" y="1728586"/>
            <a:ext cx="11553215" cy="3898491"/>
          </a:xfrm>
        </p:spPr>
        <p:txBody>
          <a:bodyPr>
            <a:norm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400" b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800100" indent="-3429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Segoe UI" panose="020B0502040204020203" pitchFamily="34" charset="0"/>
              <a:buChar char="‒"/>
              <a:defRPr sz="2400">
                <a:solidFill>
                  <a:schemeClr val="tx1"/>
                </a:solidFill>
              </a:defRPr>
            </a:lvl2pPr>
          </a:lstStyle>
          <a:p>
            <a:pPr lvl="0"/>
            <a:r>
              <a:rPr lang="cs-CZ" dirty="0"/>
              <a:t>Odrážky první úroveň</a:t>
            </a:r>
            <a:r>
              <a:rPr lang="en-US" dirty="0"/>
              <a:t>…</a:t>
            </a:r>
            <a:endParaRPr lang="cs-CZ" dirty="0"/>
          </a:p>
          <a:p>
            <a:pPr lvl="1"/>
            <a:r>
              <a:rPr lang="cs-CZ" dirty="0"/>
              <a:t>Odrážky druhá úroveň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  <p:pic>
        <p:nvPicPr>
          <p:cNvPr id="4" name="Obrázek 3" descr="Obsah obrázku Grafika, Písmo, grafický design, snímek obrazovky">
            <a:extLst>
              <a:ext uri="{FF2B5EF4-FFF2-40B4-BE49-F238E27FC236}">
                <a16:creationId xmlns:a16="http://schemas.microsoft.com/office/drawing/2014/main" id="{081E8AC9-D311-E899-A861-97E958B2BA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874" y="6019113"/>
            <a:ext cx="1620804" cy="477039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4D405A57-6AF4-DB66-C3E9-41208732E68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441" y="6034715"/>
            <a:ext cx="1546684" cy="462938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77E62758-796D-490E-F30F-3FAD9DB8F9DC}"/>
              </a:ext>
            </a:extLst>
          </p:cNvPr>
          <p:cNvSpPr txBox="1"/>
          <p:nvPr userDrawn="1"/>
        </p:nvSpPr>
        <p:spPr>
          <a:xfrm>
            <a:off x="461636" y="6057557"/>
            <a:ext cx="51051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solidFill>
                  <a:schemeClr val="bg2"/>
                </a:solidFill>
              </a:rPr>
              <a:t>planobnovy.gov.cz</a:t>
            </a:r>
          </a:p>
        </p:txBody>
      </p:sp>
    </p:spTree>
    <p:extLst>
      <p:ext uri="{BB962C8B-B14F-4D97-AF65-F5344CB8AC3E}">
        <p14:creationId xmlns:p14="http://schemas.microsoft.com/office/powerpoint/2010/main" val="1579923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5"/>
          <p:cNvSpPr>
            <a:spLocks noGrp="1"/>
          </p:cNvSpPr>
          <p:nvPr>
            <p:ph idx="1" hasCustomPrompt="1"/>
          </p:nvPr>
        </p:nvSpPr>
        <p:spPr>
          <a:xfrm>
            <a:off x="3657601" y="1728585"/>
            <a:ext cx="8239326" cy="3898491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cs-CZ" dirty="0"/>
              <a:t>Kliknutím na ikonu přidáte obrázek, graf, tabulku...</a:t>
            </a:r>
            <a:endParaRPr lang="en-US" dirty="0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08E3574B-9877-CB36-3E83-EC21F9638400}"/>
              </a:ext>
            </a:extLst>
          </p:cNvPr>
          <p:cNvSpPr/>
          <p:nvPr userDrawn="1"/>
        </p:nvSpPr>
        <p:spPr>
          <a:xfrm>
            <a:off x="6096000" y="5949744"/>
            <a:ext cx="5800927" cy="615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5D75A116-922C-176D-EF9B-B14595EF488F}"/>
              </a:ext>
            </a:extLst>
          </p:cNvPr>
          <p:cNvSpPr/>
          <p:nvPr userDrawn="1"/>
        </p:nvSpPr>
        <p:spPr>
          <a:xfrm>
            <a:off x="343712" y="5949744"/>
            <a:ext cx="5752288" cy="6157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Obrázek 5" descr="Obsah obrázku Grafika, Písmo, grafický design, snímek obrazovky">
            <a:extLst>
              <a:ext uri="{FF2B5EF4-FFF2-40B4-BE49-F238E27FC236}">
                <a16:creationId xmlns:a16="http://schemas.microsoft.com/office/drawing/2014/main" id="{12A2F52D-2798-02DF-FE87-60F8399063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874" y="6019113"/>
            <a:ext cx="1620804" cy="477039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A67F7906-F138-8E81-7B31-ABF086E0EFC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441" y="6034715"/>
            <a:ext cx="1546684" cy="462938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C96E786B-BCFF-6B7E-0EB8-0AF61C48E83B}"/>
              </a:ext>
            </a:extLst>
          </p:cNvPr>
          <p:cNvSpPr txBox="1"/>
          <p:nvPr userDrawn="1"/>
        </p:nvSpPr>
        <p:spPr>
          <a:xfrm>
            <a:off x="461636" y="6057557"/>
            <a:ext cx="51051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solidFill>
                  <a:schemeClr val="bg2"/>
                </a:solidFill>
              </a:rPr>
              <a:t>planobnovy.gov.cz</a:t>
            </a:r>
          </a:p>
        </p:txBody>
      </p:sp>
      <p:sp>
        <p:nvSpPr>
          <p:cNvPr id="10" name="Zástupný text 9">
            <a:extLst>
              <a:ext uri="{FF2B5EF4-FFF2-40B4-BE49-F238E27FC236}">
                <a16:creationId xmlns:a16="http://schemas.microsoft.com/office/drawing/2014/main" id="{E616308D-F0D6-F4BB-96DE-E6DC64ABFF3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3713" y="1728586"/>
            <a:ext cx="2922001" cy="3898491"/>
          </a:xfrm>
        </p:spPr>
        <p:txBody>
          <a:bodyPr>
            <a:normAutofit/>
          </a:bodyPr>
          <a:lstStyle>
            <a:lvl1pPr>
              <a:spcAft>
                <a:spcPts val="1800"/>
              </a:spcAft>
              <a:defRPr sz="2400" b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err="1"/>
              <a:t>Zde</a:t>
            </a:r>
            <a:r>
              <a:rPr lang="en-US" dirty="0"/>
              <a:t> </a:t>
            </a:r>
            <a:r>
              <a:rPr lang="en-US" dirty="0" err="1"/>
              <a:t>pište</a:t>
            </a:r>
            <a:r>
              <a:rPr lang="en-US" dirty="0"/>
              <a:t>…</a:t>
            </a:r>
          </a:p>
          <a:p>
            <a:pPr lvl="0"/>
            <a:endParaRPr lang="cs-CZ" dirty="0"/>
          </a:p>
        </p:txBody>
      </p:sp>
      <p:sp>
        <p:nvSpPr>
          <p:cNvPr id="8" name="Zástupný text 17">
            <a:extLst>
              <a:ext uri="{FF2B5EF4-FFF2-40B4-BE49-F238E27FC236}">
                <a16:creationId xmlns:a16="http://schemas.microsoft.com/office/drawing/2014/main" id="{E29AF938-814F-856A-7D4E-857DF0818E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3712" y="615777"/>
            <a:ext cx="11553215" cy="739515"/>
          </a:xfrm>
        </p:spPr>
        <p:txBody>
          <a:bodyPr>
            <a:normAutofit/>
          </a:bodyPr>
          <a:lstStyle>
            <a:lvl1pPr marL="0" indent="0" algn="ctr">
              <a:buNone/>
              <a:defRPr sz="3200" b="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1262196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2_po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Zástupný text 17">
            <a:extLst>
              <a:ext uri="{FF2B5EF4-FFF2-40B4-BE49-F238E27FC236}">
                <a16:creationId xmlns:a16="http://schemas.microsoft.com/office/drawing/2014/main" id="{164CF6FE-A5B5-4FBF-D667-13B731FA07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10364" y="615460"/>
            <a:ext cx="8337924" cy="1045747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/>
              <a:t>Podnadpis</a:t>
            </a:r>
            <a:endParaRPr lang="en-US" dirty="0"/>
          </a:p>
        </p:txBody>
      </p:sp>
      <p:sp>
        <p:nvSpPr>
          <p:cNvPr id="22" name="Zástupný text 19">
            <a:extLst>
              <a:ext uri="{FF2B5EF4-FFF2-40B4-BE49-F238E27FC236}">
                <a16:creationId xmlns:a16="http://schemas.microsoft.com/office/drawing/2014/main" id="{AED18843-85BC-A117-78B7-43C1ED6BE1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10364" y="1979525"/>
            <a:ext cx="8337924" cy="3651901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Zde</a:t>
            </a:r>
            <a:r>
              <a:rPr lang="en-US" dirty="0"/>
              <a:t> </a:t>
            </a:r>
            <a:r>
              <a:rPr lang="en-US" dirty="0" err="1"/>
              <a:t>pište</a:t>
            </a:r>
            <a:r>
              <a:rPr lang="en-US" dirty="0"/>
              <a:t>…</a:t>
            </a:r>
          </a:p>
        </p:txBody>
      </p:sp>
      <p:pic>
        <p:nvPicPr>
          <p:cNvPr id="15" name="Obrázek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9589" y="5774954"/>
            <a:ext cx="2350607" cy="647039"/>
          </a:xfrm>
          <a:prstGeom prst="rect">
            <a:avLst/>
          </a:prstGeom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4686EC88-4CCE-2A27-8E4B-62CD7284C6D4}"/>
              </a:ext>
            </a:extLst>
          </p:cNvPr>
          <p:cNvSpPr/>
          <p:nvPr userDrawn="1"/>
        </p:nvSpPr>
        <p:spPr>
          <a:xfrm>
            <a:off x="6096000" y="5949744"/>
            <a:ext cx="5800927" cy="615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74B12B41-A7C0-DB33-A6F9-F20CF99ACDF9}"/>
              </a:ext>
            </a:extLst>
          </p:cNvPr>
          <p:cNvSpPr/>
          <p:nvPr userDrawn="1"/>
        </p:nvSpPr>
        <p:spPr>
          <a:xfrm>
            <a:off x="343712" y="5949744"/>
            <a:ext cx="5752288" cy="6157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Grafika, Písmo, grafický design, snímek obrazovky">
            <a:extLst>
              <a:ext uri="{FF2B5EF4-FFF2-40B4-BE49-F238E27FC236}">
                <a16:creationId xmlns:a16="http://schemas.microsoft.com/office/drawing/2014/main" id="{0F91ADEC-2748-72AD-7EFF-87811FA9214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874" y="6019113"/>
            <a:ext cx="1620804" cy="477039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E98FE80B-7B43-8B69-D97C-3DEE842844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441" y="6034715"/>
            <a:ext cx="1546684" cy="462938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056BBD65-5432-D0A2-584E-631A0D558276}"/>
              </a:ext>
            </a:extLst>
          </p:cNvPr>
          <p:cNvSpPr txBox="1"/>
          <p:nvPr userDrawn="1"/>
        </p:nvSpPr>
        <p:spPr>
          <a:xfrm>
            <a:off x="461636" y="6057557"/>
            <a:ext cx="51051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solidFill>
                  <a:schemeClr val="bg2"/>
                </a:solidFill>
              </a:rPr>
              <a:t>planobnovy.gov.cz</a:t>
            </a:r>
          </a:p>
        </p:txBody>
      </p:sp>
      <p:sp>
        <p:nvSpPr>
          <p:cNvPr id="8" name="Zástupný text 17">
            <a:extLst>
              <a:ext uri="{FF2B5EF4-FFF2-40B4-BE49-F238E27FC236}">
                <a16:creationId xmlns:a16="http://schemas.microsoft.com/office/drawing/2014/main" id="{F7C074DD-9DFA-17E2-55E6-3F5AEE3D3B0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3712" y="615777"/>
            <a:ext cx="2644585" cy="5015649"/>
          </a:xfrm>
        </p:spPr>
        <p:txBody>
          <a:bodyPr>
            <a:normAutofit/>
          </a:bodyPr>
          <a:lstStyle>
            <a:lvl1pPr marL="0" indent="0" algn="ctr">
              <a:buNone/>
              <a:defRPr sz="3200" b="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567065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obra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A0A785B7-2BCC-3E4F-0FF4-9D169CBF76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587816" y="615777"/>
            <a:ext cx="8260472" cy="5028209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Zástupný text 19">
            <a:extLst>
              <a:ext uri="{FF2B5EF4-FFF2-40B4-BE49-F238E27FC236}">
                <a16:creationId xmlns:a16="http://schemas.microsoft.com/office/drawing/2014/main" id="{2F269DEC-1DFF-4EC1-CF68-06D29F3A201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3712" y="1858662"/>
            <a:ext cx="2871761" cy="3772764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Zde</a:t>
            </a:r>
            <a:r>
              <a:rPr lang="en-US" dirty="0"/>
              <a:t> </a:t>
            </a:r>
            <a:r>
              <a:rPr lang="en-US" dirty="0" err="1"/>
              <a:t>pište</a:t>
            </a:r>
            <a:r>
              <a:rPr lang="en-US" dirty="0"/>
              <a:t>…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0C44701-2B25-6C8A-6674-EEBFBE989A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9589" y="5774954"/>
            <a:ext cx="2350607" cy="647039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7CDBB134-809D-C4A9-7092-F96F23D771EF}"/>
              </a:ext>
            </a:extLst>
          </p:cNvPr>
          <p:cNvSpPr/>
          <p:nvPr userDrawn="1"/>
        </p:nvSpPr>
        <p:spPr>
          <a:xfrm>
            <a:off x="6096000" y="5949744"/>
            <a:ext cx="5800927" cy="615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A7E76048-966E-81A0-FC27-D8BFE466210F}"/>
              </a:ext>
            </a:extLst>
          </p:cNvPr>
          <p:cNvSpPr/>
          <p:nvPr userDrawn="1"/>
        </p:nvSpPr>
        <p:spPr>
          <a:xfrm>
            <a:off x="343712" y="5949744"/>
            <a:ext cx="5752288" cy="6157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Obrázek 12" descr="Obsah obrázku Grafika, Písmo, grafický design, snímek obrazovky">
            <a:extLst>
              <a:ext uri="{FF2B5EF4-FFF2-40B4-BE49-F238E27FC236}">
                <a16:creationId xmlns:a16="http://schemas.microsoft.com/office/drawing/2014/main" id="{B24F9346-DE0D-8CFD-35D9-1F1D783EA4B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874" y="6019113"/>
            <a:ext cx="1620804" cy="477039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BFF274D2-4AAD-B835-5003-5E03BBE7CBB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441" y="6034715"/>
            <a:ext cx="1546684" cy="462938"/>
          </a:xfrm>
          <a:prstGeom prst="rect">
            <a:avLst/>
          </a:prstGeom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A5820BBC-5AC2-FA48-8C01-098455FA2271}"/>
              </a:ext>
            </a:extLst>
          </p:cNvPr>
          <p:cNvSpPr txBox="1"/>
          <p:nvPr userDrawn="1"/>
        </p:nvSpPr>
        <p:spPr>
          <a:xfrm>
            <a:off x="461636" y="6057557"/>
            <a:ext cx="51051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solidFill>
                  <a:schemeClr val="bg2"/>
                </a:solidFill>
              </a:rPr>
              <a:t>planobnovy.gov.cz</a:t>
            </a:r>
          </a:p>
        </p:txBody>
      </p:sp>
      <p:sp>
        <p:nvSpPr>
          <p:cNvPr id="2" name="Zástupný text 17">
            <a:extLst>
              <a:ext uri="{FF2B5EF4-FFF2-40B4-BE49-F238E27FC236}">
                <a16:creationId xmlns:a16="http://schemas.microsoft.com/office/drawing/2014/main" id="{C1CD4F35-4488-6FE3-04A4-DE77925CDB1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3712" y="615777"/>
            <a:ext cx="2871761" cy="1099357"/>
          </a:xfrm>
        </p:spPr>
        <p:txBody>
          <a:bodyPr>
            <a:normAutofit/>
          </a:bodyPr>
          <a:lstStyle>
            <a:lvl1pPr marL="0" indent="0" algn="ctr">
              <a:buNone/>
              <a:defRPr sz="3200" b="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1650882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vodni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rázku 2" descr="Kliknutím na ikonu přidáte obrázek.">
            <a:extLst>
              <a:ext uri="{FF2B5EF4-FFF2-40B4-BE49-F238E27FC236}">
                <a16:creationId xmlns:a16="http://schemas.microsoft.com/office/drawing/2014/main" id="{A0A785B7-2BCC-3E4F-0FF4-9D169CBF76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337959" y="562708"/>
            <a:ext cx="5558967" cy="5014127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DB543AB4-6056-8779-873F-11081C7E0D9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6096000" y="6010032"/>
            <a:ext cx="5800927" cy="615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8F6DD4B9-89BF-5F19-6CF6-215E5ED4478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343712" y="6010032"/>
            <a:ext cx="5752288" cy="6157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Obrázek 9" descr="Obsah obrázku Grafika, Písmo, grafický design, snímek obrazovky">
            <a:extLst>
              <a:ext uri="{FF2B5EF4-FFF2-40B4-BE49-F238E27FC236}">
                <a16:creationId xmlns:a16="http://schemas.microsoft.com/office/drawing/2014/main" id="{130C4E95-BEBC-0CD6-EAC7-7AB7E348DAF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874" y="6079401"/>
            <a:ext cx="1620804" cy="477039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2A077159-9715-AD14-F731-ADB628D1DCF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441" y="6095003"/>
            <a:ext cx="1546684" cy="462938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50736D3C-1206-D14B-502E-A378930E7EA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4226205" y="6158037"/>
            <a:ext cx="226875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400" b="1" dirty="0">
                <a:solidFill>
                  <a:schemeClr val="bg2"/>
                </a:solidFill>
              </a:rPr>
              <a:t>planobnovy.gov.cz</a:t>
            </a:r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7B4FD38C-C84F-EAD1-47B3-1117F094D5C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78" y="6087539"/>
            <a:ext cx="1690980" cy="454507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8C5A7A28-A499-D72E-8934-F49755B9976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080" y="6117845"/>
            <a:ext cx="1546684" cy="415722"/>
          </a:xfrm>
          <a:prstGeom prst="rect">
            <a:avLst/>
          </a:prstGeom>
        </p:spPr>
      </p:pic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562AB39-CDDB-3976-46C7-8AE009D56AE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589" y="2063643"/>
            <a:ext cx="5609547" cy="898963"/>
          </a:xfrm>
        </p:spPr>
        <p:txBody>
          <a:bodyPr>
            <a:normAutofit/>
          </a:bodyPr>
          <a:lstStyle>
            <a:lvl1pPr marL="0" indent="0">
              <a:buNone/>
              <a:defRPr sz="4400" b="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/>
              <a:t>Děkuji za pozornost</a:t>
            </a:r>
            <a:endParaRPr lang="en-US" dirty="0"/>
          </a:p>
        </p:txBody>
      </p:sp>
      <p:sp>
        <p:nvSpPr>
          <p:cNvPr id="8" name="Zástupný symbol pro text 12"/>
          <p:cNvSpPr>
            <a:spLocks noGrp="1"/>
          </p:cNvSpPr>
          <p:nvPr>
            <p:ph type="body" sz="quarter" idx="13"/>
          </p:nvPr>
        </p:nvSpPr>
        <p:spPr>
          <a:xfrm>
            <a:off x="244497" y="3742012"/>
            <a:ext cx="5609546" cy="347958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Zástupný symbol pro text 13"/>
          <p:cNvSpPr>
            <a:spLocks noGrp="1"/>
          </p:cNvSpPr>
          <p:nvPr>
            <p:ph type="body" sz="quarter" idx="16"/>
          </p:nvPr>
        </p:nvSpPr>
        <p:spPr>
          <a:xfrm>
            <a:off x="244496" y="4089970"/>
            <a:ext cx="5449292" cy="277230"/>
          </a:xfr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11997374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B536A2BF-B894-C127-8DAA-78302F73A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CC065C4-D212-260F-848C-B5ADF4D408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3958040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81" r:id="rId2"/>
    <p:sldLayoutId id="2147483659" r:id="rId3"/>
    <p:sldLayoutId id="2147483682" r:id="rId4"/>
    <p:sldLayoutId id="2147483675" r:id="rId5"/>
    <p:sldLayoutId id="2147483664" r:id="rId6"/>
    <p:sldLayoutId id="2147483658" r:id="rId7"/>
    <p:sldLayoutId id="2147483680" r:id="rId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Segoe UI" panose="020B0502040204020203" pitchFamily="34" charset="0"/>
          <a:ea typeface="Open Sans" pitchFamily="2" charset="0"/>
          <a:cs typeface="Segoe UI" panose="020B0502040204020203" pitchFamily="34" charset="0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Clr>
          <a:srgbClr val="C2D84F"/>
        </a:buClr>
        <a:buFont typeface="Arial" panose="020B0604020202020204" pitchFamily="34" charset="0"/>
        <a:buNone/>
        <a:defRPr sz="2800" kern="1200">
          <a:solidFill>
            <a:schemeClr val="tx1"/>
          </a:solidFill>
          <a:latin typeface="Segoe UI" panose="020B0502040204020203" pitchFamily="34" charset="0"/>
          <a:ea typeface="Open Sans" pitchFamily="2" charset="0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anose="020B0502040204020203" pitchFamily="34" charset="0"/>
          <a:ea typeface="Open Sans" pitchFamily="2" charset="0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Segoe UI" panose="020B0502040204020203" pitchFamily="34" charset="0"/>
        <a:buChar char="‒"/>
        <a:defRPr sz="2000" kern="1200">
          <a:solidFill>
            <a:schemeClr val="tx1"/>
          </a:solidFill>
          <a:latin typeface="Segoe UI" panose="020B0502040204020203" pitchFamily="34" charset="0"/>
          <a:ea typeface="Open Sans" pitchFamily="2" charset="0"/>
          <a:cs typeface="Segoe UI" panose="020B0502040204020203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None/>
        <a:defRPr sz="1800" kern="1200">
          <a:solidFill>
            <a:schemeClr val="tx1"/>
          </a:solidFill>
          <a:latin typeface="Segoe UI" panose="020B0502040204020203" pitchFamily="34" charset="0"/>
          <a:ea typeface="Open Sans" pitchFamily="2" charset="0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Open Sans" pitchFamily="2" charset="0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ebp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text 5">
            <a:extLst>
              <a:ext uri="{FF2B5EF4-FFF2-40B4-BE49-F238E27FC236}">
                <a16:creationId xmlns:a16="http://schemas.microsoft.com/office/drawing/2014/main" id="{9A782D50-141C-D25F-CC9A-6AEB84F9C4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Přednáší: Vladimír </a:t>
            </a:r>
            <a:r>
              <a:rPr lang="cs-CZ" dirty="0" err="1"/>
              <a:t>Lamper</a:t>
            </a:r>
            <a:endParaRPr lang="cs-CZ" dirty="0"/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9340898F-4888-2E52-95F6-2F5E4A4025D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cs-CZ" dirty="0"/>
              <a:t>ENERKOM Pobeskydí, z. s.</a:t>
            </a: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6FC3935-5311-C0A4-0F10-6838C321F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Energetická </a:t>
            </a:r>
            <a:br>
              <a:rPr lang="cs-CZ" dirty="0"/>
            </a:br>
            <a:r>
              <a:rPr lang="cs-CZ" dirty="0"/>
              <a:t>chudoba </a:t>
            </a:r>
            <a:br>
              <a:rPr lang="cs-CZ" dirty="0"/>
            </a:br>
            <a:r>
              <a:rPr lang="cs-CZ" dirty="0"/>
              <a:t>v české republice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27523F62-0E53-250D-E56E-A0EE73CE3800}"/>
              </a:ext>
            </a:extLst>
          </p:cNvPr>
          <p:cNvSpPr txBox="1">
            <a:spLocks/>
          </p:cNvSpPr>
          <p:nvPr/>
        </p:nvSpPr>
        <p:spPr>
          <a:xfrm>
            <a:off x="9538189" y="5095875"/>
            <a:ext cx="2358737" cy="37407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 algn="l"/>
            <a:r>
              <a:rPr lang="cs-CZ" dirty="0">
                <a:solidFill>
                  <a:schemeClr val="bg2"/>
                </a:solidFill>
              </a:rPr>
              <a:t>Foto: archiv SFŽP ČR</a:t>
            </a:r>
          </a:p>
        </p:txBody>
      </p:sp>
      <p:pic>
        <p:nvPicPr>
          <p:cNvPr id="14" name="Zástupný symbol obrázku 13">
            <a:extLst>
              <a:ext uri="{FF2B5EF4-FFF2-40B4-BE49-F238E27FC236}">
                <a16:creationId xmlns:a16="http://schemas.microsoft.com/office/drawing/2014/main" id="{CF22DDBF-8DF8-5BD4-B519-C8D8860240D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5" b="1445"/>
          <a:stretch>
            <a:fillRect/>
          </a:stretch>
        </p:blipFill>
        <p:spPr>
          <a:xfrm>
            <a:off x="6732588" y="561975"/>
            <a:ext cx="5164137" cy="5014913"/>
          </a:xfrm>
        </p:spPr>
      </p:pic>
    </p:spTree>
    <p:extLst>
      <p:ext uri="{BB962C8B-B14F-4D97-AF65-F5344CB8AC3E}">
        <p14:creationId xmlns:p14="http://schemas.microsoft.com/office/powerpoint/2010/main" val="3745110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C9C1A61-9855-A8E1-5ACA-86D2EB6BA3E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9392" y="200780"/>
            <a:ext cx="11553215" cy="739515"/>
          </a:xfrm>
        </p:spPr>
        <p:txBody>
          <a:bodyPr/>
          <a:lstStyle/>
          <a:p>
            <a:r>
              <a:rPr lang="cs-CZ" dirty="0"/>
              <a:t>Projekt </a:t>
            </a:r>
            <a:r>
              <a:rPr lang="cs-CZ" dirty="0" err="1"/>
              <a:t>masarykovy</a:t>
            </a:r>
            <a:r>
              <a:rPr lang="cs-CZ" dirty="0"/>
              <a:t> univerzity v brně</a:t>
            </a:r>
          </a:p>
        </p:txBody>
      </p:sp>
      <p:pic>
        <p:nvPicPr>
          <p:cNvPr id="10" name="Zástupný obsah 9">
            <a:extLst>
              <a:ext uri="{FF2B5EF4-FFF2-40B4-BE49-F238E27FC236}">
                <a16:creationId xmlns:a16="http://schemas.microsoft.com/office/drawing/2014/main" id="{68DDF9B1-BE9F-CDDB-611F-326AF904E7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4730" y="940295"/>
            <a:ext cx="10234841" cy="497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4487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F4B015BA-B961-02B1-B7AD-A84CDEB83C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27380" y="322729"/>
            <a:ext cx="8520906" cy="5065059"/>
          </a:xfrm>
          <a:prstGeom prst="rect">
            <a:avLst/>
          </a:prstGeom>
        </p:spPr>
      </p:pic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D4BB165-8C75-6FF8-E839-A38638FDEA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27173" y="1183341"/>
            <a:ext cx="2983666" cy="3898491"/>
          </a:xfrm>
        </p:spPr>
        <p:txBody>
          <a:bodyPr>
            <a:noAutofit/>
          </a:bodyPr>
          <a:lstStyle/>
          <a:p>
            <a:r>
              <a:rPr lang="cs-CZ" sz="1600" dirty="0"/>
              <a:t>Projekt TAČR Příčiny a prevence energetické zranitelnosti (TQ01000302) vznikl v rámci programu SIGMA s cílem zmapovat energetickou zranitelnost českých obcí, porozumět jejím příčinám a nabídnout praktický návod pro rozhodování na úrovni státu, krajů i obcí. 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5E6FD063-9770-2653-1BD1-B0ACFD99D666}"/>
              </a:ext>
            </a:extLst>
          </p:cNvPr>
          <p:cNvSpPr txBox="1"/>
          <p:nvPr/>
        </p:nvSpPr>
        <p:spPr>
          <a:xfrm>
            <a:off x="4815521" y="5504330"/>
            <a:ext cx="2040897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r>
              <a:rPr lang="cs-CZ" sz="1050" i="1" dirty="0"/>
              <a:t>Zdroj: https://experience.arcgis.com/experience/b4768152813c4403b0c6355048db3d0f</a:t>
            </a:r>
          </a:p>
        </p:txBody>
      </p:sp>
    </p:spTree>
    <p:extLst>
      <p:ext uri="{BB962C8B-B14F-4D97-AF65-F5344CB8AC3E}">
        <p14:creationId xmlns:p14="http://schemas.microsoft.com/office/powerpoint/2010/main" val="10269419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DBD7BE5-5B4B-1490-41FD-22580320FD5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809007" y="5592165"/>
            <a:ext cx="9786404" cy="279717"/>
          </a:xfrm>
        </p:spPr>
        <p:txBody>
          <a:bodyPr>
            <a:normAutofit fontScale="25000" lnSpcReduction="20000"/>
          </a:bodyPr>
          <a:lstStyle/>
          <a:p>
            <a:r>
              <a:rPr lang="cs-CZ" sz="4000" i="1" dirty="0"/>
              <a:t>Zdroj: Od dat k zásahu: Jak cílit opatření proti energetické chudobě v obcích, doc. Mgr. Hedvika </a:t>
            </a:r>
            <a:r>
              <a:rPr lang="cs-CZ" sz="4000" i="1" dirty="0" err="1"/>
              <a:t>Koďousková</a:t>
            </a:r>
            <a:r>
              <a:rPr lang="cs-CZ" sz="4000" i="1" dirty="0"/>
              <a:t>, </a:t>
            </a:r>
            <a:r>
              <a:rPr lang="cs-CZ" sz="4000" i="1" dirty="0" err="1"/>
              <a:t>Ph</a:t>
            </a:r>
            <a:r>
              <a:rPr lang="cs-CZ" sz="4000" i="1" dirty="0"/>
              <a:t>. D. </a:t>
            </a:r>
          </a:p>
          <a:p>
            <a:endParaRPr lang="cs-CZ" i="1" dirty="0"/>
          </a:p>
          <a:p>
            <a:r>
              <a:rPr lang="cs-CZ" i="1" dirty="0"/>
              <a:t>doc. Mgr. Hedvika </a:t>
            </a:r>
            <a:r>
              <a:rPr lang="cs-CZ" i="1" dirty="0" err="1"/>
              <a:t>Koďousková</a:t>
            </a:r>
            <a:r>
              <a:rPr lang="cs-CZ" i="1" dirty="0"/>
              <a:t>, </a:t>
            </a:r>
            <a:r>
              <a:rPr lang="cs-CZ" i="1" dirty="0" err="1"/>
              <a:t>Ph</a:t>
            </a:r>
            <a:r>
              <a:rPr lang="cs-CZ" i="1" dirty="0"/>
              <a:t>. D. </a:t>
            </a:r>
          </a:p>
          <a:p>
            <a:endParaRPr lang="cs-CZ" i="1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9A303EA-D2BE-3EB4-502C-3983AC26A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619" y="204830"/>
            <a:ext cx="9302557" cy="5387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140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02C0FA62-F140-A5E3-C60F-36AA112609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388" y="1346979"/>
            <a:ext cx="4375539" cy="4375539"/>
          </a:xfrm>
        </p:spPr>
      </p:pic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4083992-F2E9-7EC6-1FDB-AB6357C4144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3713" y="1728586"/>
            <a:ext cx="6765299" cy="3898491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V ČR: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cs-CZ" dirty="0"/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asi 66 % rodinných domů spadá do energetických tříd E–G a </a:t>
            </a:r>
            <a:r>
              <a:rPr lang="cs-CZ" u="sng" dirty="0"/>
              <a:t>40 % rodinných domů je v nejhorší třídě G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cs-CZ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To znamená: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cs-CZ" dirty="0"/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FF0000"/>
                </a:solidFill>
              </a:rPr>
              <a:t>vysoké tepelné ztráty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FF0000"/>
                </a:solidFill>
              </a:rPr>
              <a:t>vysoké náklady na vytápění. 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706838C-60C8-BBE3-56CC-58DB240B869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/>
              <a:t>Problém energetické náročnosti budov</a:t>
            </a:r>
          </a:p>
        </p:txBody>
      </p:sp>
    </p:spTree>
    <p:extLst>
      <p:ext uri="{BB962C8B-B14F-4D97-AF65-F5344CB8AC3E}">
        <p14:creationId xmlns:p14="http://schemas.microsoft.com/office/powerpoint/2010/main" val="7288642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63E1B284-28A8-5AC9-124B-D4C800B6D3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682" y="1562179"/>
            <a:ext cx="4196245" cy="4196245"/>
          </a:xfrm>
        </p:spPr>
      </p:pic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3BF83EA-69D0-B7EE-0FC8-DFB11146DFE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3713" y="1728586"/>
            <a:ext cx="6774264" cy="3898491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Energetická chudoba vzniká kombinací faktorů: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EKONOMICKÉ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/>
              <a:t>nízké příjmy domácností a vysoké ceny energií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cs-CZ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TECHNICKÉ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/>
              <a:t>špatná izolace budov, staré zdroje vytápění, 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/>
              <a:t>neefektivní spotřebiče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cs-CZ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SOCIÁLNÍ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/>
              <a:t>stárnutí populace, rostoucí náklady na bydlení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86E816F-56C8-3E94-0BCF-BED75293600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/>
              <a:t>Hlavní příčiny energetické chudoby</a:t>
            </a:r>
          </a:p>
        </p:txBody>
      </p:sp>
    </p:spTree>
    <p:extLst>
      <p:ext uri="{BB962C8B-B14F-4D97-AF65-F5344CB8AC3E}">
        <p14:creationId xmlns:p14="http://schemas.microsoft.com/office/powerpoint/2010/main" val="28723439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F15E1084-3884-35D5-6C04-B2BF37BDCA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57"/>
          <a:stretch>
            <a:fillRect/>
          </a:stretch>
        </p:blipFill>
        <p:spPr>
          <a:xfrm>
            <a:off x="5729800" y="1568824"/>
            <a:ext cx="6167127" cy="4058253"/>
          </a:xfrm>
        </p:spPr>
      </p:pic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656409D-9465-973C-BEBF-A212A6A2D4B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3713" y="1568824"/>
            <a:ext cx="7625911" cy="4058253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b="1" dirty="0"/>
              <a:t>ZDRAVOTNÍ</a:t>
            </a:r>
            <a:endParaRPr lang="cs-CZ" dirty="0"/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/>
              <a:t>chladné bydlení</a:t>
            </a:r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/>
              <a:t>vlhkost a plísně</a:t>
            </a:r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/>
              <a:t>zhoršení zdravotního stavu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cs-CZ" b="1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b="1" dirty="0"/>
              <a:t>SOCIÁLNÍ</a:t>
            </a:r>
            <a:endParaRPr lang="cs-CZ" dirty="0"/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/>
              <a:t>zadlužení</a:t>
            </a:r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/>
              <a:t>omezení jiných výdajů domácností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cs-CZ" b="1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b="1" dirty="0"/>
              <a:t>EKONOMICKÉ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vyšší náklady na sociální systém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A613DF0-D747-8772-E3F2-8174CA944A6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/>
              <a:t>dopady energetické chudoby</a:t>
            </a:r>
          </a:p>
        </p:txBody>
      </p:sp>
    </p:spTree>
    <p:extLst>
      <p:ext uri="{BB962C8B-B14F-4D97-AF65-F5344CB8AC3E}">
        <p14:creationId xmlns:p14="http://schemas.microsoft.com/office/powerpoint/2010/main" val="32146281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ED8319DA-DAAE-4028-2965-FDBA8D8E0B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30353" y="2814970"/>
            <a:ext cx="4366574" cy="2911049"/>
          </a:xfrm>
        </p:spPr>
      </p:pic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6C13B95-09C5-907B-44CA-6D9483F0516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3712" y="1728586"/>
            <a:ext cx="10476687" cy="3898491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Jedním z nejúčinnějších řešení je </a:t>
            </a:r>
            <a:r>
              <a:rPr lang="cs-CZ" u="sng" dirty="0"/>
              <a:t>snížení energetické náročnosti budov</a:t>
            </a:r>
            <a:r>
              <a:rPr lang="cs-CZ" dirty="0"/>
              <a:t>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cs-CZ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OPATŘENÍ:</a:t>
            </a:r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/>
              <a:t>zateplení budov</a:t>
            </a:r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/>
              <a:t>výměna oken</a:t>
            </a:r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/>
              <a:t>modernizace zdrojů vytápění</a:t>
            </a:r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/>
              <a:t>instalace obnovitelných zdrojů (např. fotovoltaika)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cs-CZ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VÝSLEDKY:</a:t>
            </a:r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/>
              <a:t>nižší spotřeba energie</a:t>
            </a:r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/>
              <a:t>nižší účty za energie</a:t>
            </a:r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/>
              <a:t>vyšší komfort bydlení</a:t>
            </a:r>
          </a:p>
          <a:p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224A73E-DE6C-E228-499D-0D0407C0791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/>
              <a:t>ROLE ENERGETICKÝCH ÚSPOR</a:t>
            </a:r>
          </a:p>
        </p:txBody>
      </p:sp>
    </p:spTree>
    <p:extLst>
      <p:ext uri="{BB962C8B-B14F-4D97-AF65-F5344CB8AC3E}">
        <p14:creationId xmlns:p14="http://schemas.microsoft.com/office/powerpoint/2010/main" val="35895443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61765F9C-4088-0931-A667-9640EF27E0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9" t="3554" r="14332" b="4431"/>
          <a:stretch>
            <a:fillRect/>
          </a:stretch>
        </p:blipFill>
        <p:spPr>
          <a:xfrm>
            <a:off x="6096000" y="1597130"/>
            <a:ext cx="5871882" cy="4227669"/>
          </a:xfrm>
        </p:spPr>
      </p:pic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28D6693-EA3A-6356-616B-2EDEBFD30E3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3713" y="1728586"/>
            <a:ext cx="8459628" cy="3898491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Obce mohou pomoci například: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endParaRPr lang="cs-CZ" dirty="0"/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/>
              <a:t>informováním občanů</a:t>
            </a:r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/>
              <a:t>organizací odborných přednášek</a:t>
            </a:r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/>
              <a:t>podporou renovací obecních budov</a:t>
            </a:r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/>
              <a:t>energetickým managementem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cs-CZ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Velký význam mají také:</a:t>
            </a:r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/>
              <a:t>místní energetické koncepce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/>
              <a:t>energetický management budov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/>
              <a:t>dotační podpora ze strany státu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E43037E-4114-0BE6-A301-C2B2CBD7F50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/>
              <a:t>role obcí</a:t>
            </a:r>
          </a:p>
        </p:txBody>
      </p:sp>
    </p:spTree>
    <p:extLst>
      <p:ext uri="{BB962C8B-B14F-4D97-AF65-F5344CB8AC3E}">
        <p14:creationId xmlns:p14="http://schemas.microsoft.com/office/powerpoint/2010/main" val="34798907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733B5C1-6437-9512-ECB7-C132469C413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3713" y="1728586"/>
            <a:ext cx="7258358" cy="3898491"/>
          </a:xfrm>
        </p:spPr>
        <p:txBody>
          <a:bodyPr>
            <a:normAutofit/>
          </a:bodyPr>
          <a:lstStyle/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/>
              <a:t>Energetická chudoba je významný sociální problém úzce spojený s kvalitou bydlení v ČR.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cs-CZ" dirty="0"/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/>
              <a:t>Týká  se více než </a:t>
            </a:r>
            <a:r>
              <a:rPr lang="cs-CZ" b="1" dirty="0"/>
              <a:t>1,3 milionu lidí.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endParaRPr lang="cs-CZ" dirty="0"/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/>
              <a:t>Řešení spočívá zejména ve snižování energetické náročnosti budov a zavedení energeticky úsporných opatření.</a:t>
            </a:r>
          </a:p>
          <a:p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C1EBFA5-15C5-B400-9EAD-7A37ABB7073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l"/>
            <a:r>
              <a:rPr lang="cs-CZ" dirty="0"/>
              <a:t>                        shrnutí</a:t>
            </a:r>
          </a:p>
        </p:txBody>
      </p:sp>
      <p:pic>
        <p:nvPicPr>
          <p:cNvPr id="14" name="Zástupný symbol obrázku 13">
            <a:extLst>
              <a:ext uri="{FF2B5EF4-FFF2-40B4-BE49-F238E27FC236}">
                <a16:creationId xmlns:a16="http://schemas.microsoft.com/office/drawing/2014/main" id="{D8D1855E-9026-4403-BA40-74B7413DDF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" b="554"/>
          <a:stretch>
            <a:fillRect/>
          </a:stretch>
        </p:blipFill>
        <p:spPr>
          <a:xfrm>
            <a:off x="8282772" y="346593"/>
            <a:ext cx="3614155" cy="5361166"/>
          </a:xfrm>
        </p:spPr>
      </p:pic>
    </p:spTree>
    <p:extLst>
      <p:ext uri="{BB962C8B-B14F-4D97-AF65-F5344CB8AC3E}">
        <p14:creationId xmlns:p14="http://schemas.microsoft.com/office/powerpoint/2010/main" val="36984005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obrázku 5">
            <a:extLst>
              <a:ext uri="{FF2B5EF4-FFF2-40B4-BE49-F238E27FC236}">
                <a16:creationId xmlns:a16="http://schemas.microsoft.com/office/drawing/2014/main" id="{90DA118C-0C5E-8862-A458-C4E4F434C51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0" r="35269" b="16052"/>
          <a:stretch>
            <a:fillRect/>
          </a:stretch>
        </p:blipFill>
        <p:spPr>
          <a:xfrm>
            <a:off x="6337959" y="562708"/>
            <a:ext cx="5558967" cy="5014127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F367C5B-C26D-0DDF-39BB-BE9AC6B5F8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Vladimír </a:t>
            </a:r>
            <a:r>
              <a:rPr lang="cs-CZ" dirty="0" err="1"/>
              <a:t>Lamper</a:t>
            </a:r>
            <a:endParaRPr lang="cs-CZ" dirty="0"/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B0E8E0C5-D2AF-2270-3762-FB43B3ED84E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44496" y="4089970"/>
            <a:ext cx="5449292" cy="779406"/>
          </a:xfrm>
        </p:spPr>
        <p:txBody>
          <a:bodyPr/>
          <a:lstStyle/>
          <a:p>
            <a:r>
              <a:rPr lang="cs-CZ" dirty="0"/>
              <a:t>ENERKOM Pobeskydí, z. s.</a:t>
            </a:r>
          </a:p>
          <a:p>
            <a:endParaRPr lang="cs-CZ" dirty="0"/>
          </a:p>
          <a:p>
            <a:pPr>
              <a:spcBef>
                <a:spcPts val="0"/>
              </a:spcBef>
            </a:pPr>
            <a:r>
              <a:rPr lang="cs-CZ" dirty="0"/>
              <a:t>KONTAKT </a:t>
            </a:r>
          </a:p>
          <a:p>
            <a:pPr>
              <a:spcBef>
                <a:spcPts val="0"/>
              </a:spcBef>
            </a:pPr>
            <a:r>
              <a:rPr lang="cs-CZ" dirty="0"/>
              <a:t>e-mail:	vladimir.lamper@enerkompobeskydi.cz</a:t>
            </a:r>
          </a:p>
          <a:p>
            <a:pPr>
              <a:spcBef>
                <a:spcPts val="0"/>
              </a:spcBef>
            </a:pPr>
            <a:r>
              <a:rPr lang="cs-CZ" dirty="0"/>
              <a:t>mob.:	734 240 752</a:t>
            </a:r>
          </a:p>
          <a:p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1D374AB2-18E1-BEDC-D8C8-EA29172BE27A}"/>
              </a:ext>
            </a:extLst>
          </p:cNvPr>
          <p:cNvSpPr txBox="1">
            <a:spLocks/>
          </p:cNvSpPr>
          <p:nvPr/>
        </p:nvSpPr>
        <p:spPr>
          <a:xfrm>
            <a:off x="9538189" y="5095875"/>
            <a:ext cx="2358737" cy="37407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 algn="l"/>
            <a:r>
              <a:rPr lang="cs-CZ" dirty="0">
                <a:solidFill>
                  <a:schemeClr val="bg2"/>
                </a:solidFill>
              </a:rPr>
              <a:t>Foto: archiv SFŽP ČR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B1E6AE10-9E4B-8A82-A9A3-A15C50CEB591}"/>
              </a:ext>
            </a:extLst>
          </p:cNvPr>
          <p:cNvSpPr txBox="1"/>
          <p:nvPr/>
        </p:nvSpPr>
        <p:spPr>
          <a:xfrm>
            <a:off x="184192" y="2612571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pPr algn="l"/>
            <a:r>
              <a:rPr lang="cs-CZ" sz="4000" dirty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3221335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20903C01-CB23-2FC7-B825-0D0A36484B2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/>
              <a:t>Energetická chudoba v české republice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6726005-3D08-1CCE-F445-3E42331E4EF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3713" y="1728586"/>
            <a:ext cx="6014226" cy="3898491"/>
          </a:xfrm>
        </p:spPr>
        <p:txBody>
          <a:bodyPr/>
          <a:lstStyle/>
          <a:p>
            <a:r>
              <a:rPr lang="cs-CZ" u="sng" dirty="0"/>
              <a:t>Příčiny, dopady a možnosti řešení</a:t>
            </a:r>
          </a:p>
          <a:p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aktuální stav 2026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dopady na domácnosti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role energetických úspor a renovací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BDF876E-FF2B-89D8-A540-8FE8DFE33B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064" y="1355292"/>
            <a:ext cx="4335863" cy="4335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783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8CA25F40-61C9-77FA-68FA-ED2E6A51D1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/>
              <a:t>Co je energetická chudoba?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03BDBFB-F911-7D66-CD6A-FE0CCCAE609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cs-CZ" dirty="0"/>
              <a:t>Energetická chudoba nastává, když si domácnost </a:t>
            </a:r>
            <a:r>
              <a:rPr lang="cs-CZ" u="sng" dirty="0"/>
              <a:t>nemůže dovolit dostatečné množství energie pro běžný život.</a:t>
            </a:r>
          </a:p>
          <a:p>
            <a:endParaRPr lang="cs-CZ" dirty="0"/>
          </a:p>
          <a:p>
            <a:endParaRPr lang="cs-CZ" dirty="0"/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92B81303-43FA-9875-B786-EE2078DCC6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0027918"/>
              </p:ext>
            </p:extLst>
          </p:nvPr>
        </p:nvGraphicFramePr>
        <p:xfrm>
          <a:off x="8304242" y="3205445"/>
          <a:ext cx="3194423" cy="2194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94423">
                  <a:extLst>
                    <a:ext uri="{9D8B030D-6E8A-4147-A177-3AD203B41FA5}">
                      <a16:colId xmlns:a16="http://schemas.microsoft.com/office/drawing/2014/main" val="219505460"/>
                    </a:ext>
                  </a:extLst>
                </a:gridCol>
              </a:tblGrid>
              <a:tr h="1839366">
                <a:tc>
                  <a:txBody>
                    <a:bodyPr/>
                    <a:lstStyle/>
                    <a:p>
                      <a:r>
                        <a:rPr lang="cs-CZ" dirty="0"/>
                        <a:t>ENERGETICKY ZRANITELNÁ OBEC</a:t>
                      </a:r>
                    </a:p>
                    <a:p>
                      <a:endParaRPr lang="cs-CZ" dirty="0"/>
                    </a:p>
                    <a:p>
                      <a:r>
                        <a:rPr lang="cs-CZ" sz="1400" dirty="0"/>
                        <a:t>Taková obec, kde je toto riziko pro domácnosti nejvyšší. Znamená to, že zde mohou domácnosti do energetické chudoby snadno upadnout, nebo že se v ní již významná část obyvatel nachází.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7515522"/>
                  </a:ext>
                </a:extLst>
              </a:tr>
            </a:tbl>
          </a:graphicData>
        </a:graphic>
      </p:graphicFrame>
      <p:pic>
        <p:nvPicPr>
          <p:cNvPr id="6" name="Obrázek 5">
            <a:extLst>
              <a:ext uri="{FF2B5EF4-FFF2-40B4-BE49-F238E27FC236}">
                <a16:creationId xmlns:a16="http://schemas.microsoft.com/office/drawing/2014/main" id="{2B9B636F-C48C-1DDE-C462-429105634E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180" y="3193157"/>
            <a:ext cx="3218967" cy="2219136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407DB5D7-7DDA-C215-73DE-B06E0D7AE3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6516" y="3193157"/>
            <a:ext cx="3218967" cy="188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479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8741DAC9-E601-226E-51DC-F59D330A476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/>
              <a:t>Vliv energetické chudoby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BA014F7-E877-07B5-E90B-79F68325847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3712" y="1728788"/>
            <a:ext cx="11553215" cy="3898290"/>
          </a:xfrm>
        </p:spPr>
        <p:txBody>
          <a:bodyPr>
            <a:normAutofit/>
          </a:bodyPr>
          <a:lstStyle/>
          <a:p>
            <a:r>
              <a:rPr lang="cs-CZ" dirty="0"/>
              <a:t>Energetická chudoba ovlivňuje: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dirty="0"/>
              <a:t>zdraví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dirty="0"/>
              <a:t>kvalitu bydlení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dirty="0"/>
              <a:t>sociální stabilitu domácností</a:t>
            </a:r>
          </a:p>
          <a:p>
            <a:endParaRPr lang="cs-CZ" dirty="0"/>
          </a:p>
          <a:p>
            <a:r>
              <a:rPr lang="cs-CZ" dirty="0"/>
              <a:t>Energetická chudoba vzniká zejména kombinací </a:t>
            </a:r>
            <a:r>
              <a:rPr lang="cs-CZ" u="sng" dirty="0"/>
              <a:t>nízkých příjmů, vysokých cen energií a špatné energetické účinnosti budov. 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08F6130-E302-BADA-94F8-E00075E0C0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28" b="20915"/>
          <a:stretch>
            <a:fillRect/>
          </a:stretch>
        </p:blipFill>
        <p:spPr>
          <a:xfrm>
            <a:off x="6234953" y="1568824"/>
            <a:ext cx="5436654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197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text 5">
            <a:extLst>
              <a:ext uri="{FF2B5EF4-FFF2-40B4-BE49-F238E27FC236}">
                <a16:creationId xmlns:a16="http://schemas.microsoft.com/office/drawing/2014/main" id="{D83EE16B-69B3-08E4-7ED6-214F0978D4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3713" y="1728586"/>
            <a:ext cx="5268193" cy="3898491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V Evropské unii energetickou chudobou trpí přibližně </a:t>
            </a:r>
            <a:r>
              <a:rPr lang="cs-CZ" b="1" dirty="0"/>
              <a:t>8–16 % obyvatel EU</a:t>
            </a:r>
            <a:endParaRPr lang="cs-CZ" dirty="0"/>
          </a:p>
          <a:p>
            <a:pPr lvl="0"/>
            <a:r>
              <a:rPr lang="cs-CZ" dirty="0"/>
              <a:t>problém výrazně ovlivňují: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dirty="0"/>
              <a:t>klimatické podmínky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dirty="0"/>
              <a:t>kvalita bydlení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dirty="0"/>
              <a:t>sociální politika jednotlivých států</a:t>
            </a:r>
          </a:p>
          <a:p>
            <a:pPr lvl="1"/>
            <a:endParaRPr lang="cs-CZ" dirty="0"/>
          </a:p>
          <a:p>
            <a:r>
              <a:rPr lang="cs-CZ" dirty="0"/>
              <a:t>Energetická chudoba se stala </a:t>
            </a:r>
            <a:r>
              <a:rPr lang="cs-CZ" u="sng" dirty="0"/>
              <a:t>významným tématem evropské energetické a sociální politiky. </a:t>
            </a:r>
          </a:p>
          <a:p>
            <a:endParaRPr lang="cs-CZ" dirty="0"/>
          </a:p>
        </p:txBody>
      </p:sp>
      <p:sp>
        <p:nvSpPr>
          <p:cNvPr id="2" name="Zástupný text 1">
            <a:extLst>
              <a:ext uri="{FF2B5EF4-FFF2-40B4-BE49-F238E27FC236}">
                <a16:creationId xmlns:a16="http://schemas.microsoft.com/office/drawing/2014/main" id="{F5114670-841C-FD51-A936-E46C50CB20C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3712" y="615777"/>
            <a:ext cx="11553215" cy="739515"/>
          </a:xfrm>
        </p:spPr>
        <p:txBody>
          <a:bodyPr/>
          <a:lstStyle/>
          <a:p>
            <a:r>
              <a:rPr lang="cs-CZ" dirty="0"/>
              <a:t>Energetická chudoba v </a:t>
            </a:r>
            <a:r>
              <a:rPr lang="cs-CZ" dirty="0" err="1"/>
              <a:t>evropě</a:t>
            </a:r>
            <a:endParaRPr lang="cs-CZ" dirty="0"/>
          </a:p>
        </p:txBody>
      </p:sp>
      <p:pic>
        <p:nvPicPr>
          <p:cNvPr id="12" name="Zástupný obsah 11">
            <a:extLst>
              <a:ext uri="{FF2B5EF4-FFF2-40B4-BE49-F238E27FC236}">
                <a16:creationId xmlns:a16="http://schemas.microsoft.com/office/drawing/2014/main" id="{672E8B1F-80B9-CF12-2686-1562EE5B4D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8" r="15294"/>
          <a:stretch>
            <a:fillRect/>
          </a:stretch>
        </p:blipFill>
        <p:spPr>
          <a:xfrm>
            <a:off x="5692588" y="1479100"/>
            <a:ext cx="6204340" cy="4061087"/>
          </a:xfrm>
        </p:spPr>
      </p:pic>
    </p:spTree>
    <p:extLst>
      <p:ext uri="{BB962C8B-B14F-4D97-AF65-F5344CB8AC3E}">
        <p14:creationId xmlns:p14="http://schemas.microsoft.com/office/powerpoint/2010/main" val="251482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592ACC6-0519-97EF-E789-2CFCB440929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26143" y="1579867"/>
            <a:ext cx="11339714" cy="3935107"/>
          </a:xfrm>
        </p:spPr>
        <p:txBody>
          <a:bodyPr>
            <a:normAutofit fontScale="85000" lnSpcReduction="20000"/>
          </a:bodyPr>
          <a:lstStyle/>
          <a:p>
            <a:r>
              <a:rPr lang="cs-CZ" u="sng" dirty="0"/>
              <a:t>Energetická chudoba v ČR výrazně vzrostla po energetické krizi.</a:t>
            </a:r>
          </a:p>
          <a:p>
            <a:pPr marL="342900" indent="-1800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/>
              <a:t> v roce 2023 se týkala </a:t>
            </a:r>
            <a:r>
              <a:rPr lang="cs-CZ" u="sng" dirty="0"/>
              <a:t>1,3 milionu obyvatel ČR, z toho </a:t>
            </a:r>
            <a:r>
              <a:rPr lang="cs-CZ" b="1" u="sng" dirty="0"/>
              <a:t>300 tis. dětí </a:t>
            </a:r>
            <a:r>
              <a:rPr lang="cs-CZ" u="sng" dirty="0"/>
              <a:t>a </a:t>
            </a:r>
            <a:r>
              <a:rPr lang="cs-CZ" b="1" u="sng" dirty="0"/>
              <a:t>400 tis. Seniorů – velká část domácností je tak energeticky zranitelná</a:t>
            </a:r>
          </a:p>
          <a:p>
            <a:pPr marL="162900">
              <a:spcBef>
                <a:spcPts val="0"/>
              </a:spcBef>
              <a:spcAft>
                <a:spcPts val="0"/>
              </a:spcAft>
            </a:pPr>
            <a:endParaRPr lang="cs-CZ" b="1" u="sng" dirty="0"/>
          </a:p>
          <a:p>
            <a:pPr marL="342900" indent="-1800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/>
              <a:t> jedná se o přibližně 690 000 domácností </a:t>
            </a:r>
          </a:p>
          <a:p>
            <a:pPr marL="162900"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   (cca 13% populace)</a:t>
            </a:r>
          </a:p>
          <a:p>
            <a:pPr marL="162900">
              <a:spcBef>
                <a:spcPts val="0"/>
              </a:spcBef>
              <a:spcAft>
                <a:spcPts val="0"/>
              </a:spcAft>
            </a:pPr>
            <a:endParaRPr lang="cs-CZ" dirty="0"/>
          </a:p>
          <a:p>
            <a:pPr marL="162900">
              <a:spcBef>
                <a:spcPts val="0"/>
              </a:spcBef>
              <a:spcAft>
                <a:spcPts val="0"/>
              </a:spcAft>
            </a:pPr>
            <a:r>
              <a:rPr lang="cs-CZ" u="sng" dirty="0"/>
              <a:t>Hlavní příčiny:</a:t>
            </a:r>
          </a:p>
          <a:p>
            <a:pPr marL="162900">
              <a:spcBef>
                <a:spcPts val="0"/>
              </a:spcBef>
              <a:spcAft>
                <a:spcPts val="0"/>
              </a:spcAft>
            </a:pPr>
            <a:endParaRPr lang="cs-CZ" dirty="0"/>
          </a:p>
          <a:p>
            <a:pPr marL="5058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/>
              <a:t>vysoké ceny energií</a:t>
            </a:r>
          </a:p>
          <a:p>
            <a:pPr marL="5058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/>
              <a:t>nízké příjmy</a:t>
            </a:r>
          </a:p>
          <a:p>
            <a:pPr marL="5058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/>
              <a:t>energeticky neefektivní budovy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E57EB9C-A6B7-21CD-4B1D-D807DDB76A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/>
              <a:t>Energetická chudoba v české republice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571A57A-50B2-6C87-2061-CE4446BF9C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5" t="20543" r="12465" b="5364"/>
          <a:stretch>
            <a:fillRect/>
          </a:stretch>
        </p:blipFill>
        <p:spPr>
          <a:xfrm>
            <a:off x="6840069" y="2928389"/>
            <a:ext cx="5275411" cy="299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204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C5154F07-6FF3-360B-CF9F-A9A9182B18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34" t="5244" r="32512" b="6521"/>
          <a:stretch>
            <a:fillRect/>
          </a:stretch>
        </p:blipFill>
        <p:spPr>
          <a:xfrm>
            <a:off x="8157882" y="121422"/>
            <a:ext cx="3926543" cy="5746160"/>
          </a:xfrm>
        </p:spPr>
      </p:pic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4DF4E45-AFE8-C2C8-640F-450084E9D8D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3713" y="1728586"/>
            <a:ext cx="7303181" cy="4053649"/>
          </a:xfrm>
        </p:spPr>
        <p:txBody>
          <a:bodyPr>
            <a:normAutofit/>
          </a:bodyPr>
          <a:lstStyle/>
          <a:p>
            <a:r>
              <a:rPr lang="cs-CZ" dirty="0"/>
              <a:t>Energetická chudoba nejčastěji dopadá na:</a:t>
            </a:r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/>
              <a:t>seniory žijící samostatně</a:t>
            </a:r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/>
              <a:t>samoživitele</a:t>
            </a:r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/>
              <a:t>rodiny s nízkými příjmy</a:t>
            </a:r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/>
              <a:t>nájemníky</a:t>
            </a:r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/>
              <a:t>domácnosti ve starších domech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endParaRPr lang="cs-CZ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S energetickou chudobou se potýká například: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u="sng" dirty="0"/>
              <a:t>38% samoživitelek a 34% osamělých seniorů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2F41B65-F8D4-504C-68B6-797CB07955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l"/>
            <a:r>
              <a:rPr lang="cs-CZ" dirty="0"/>
              <a:t>          Nejohroženější skupiny</a:t>
            </a:r>
          </a:p>
        </p:txBody>
      </p:sp>
    </p:spTree>
    <p:extLst>
      <p:ext uri="{BB962C8B-B14F-4D97-AF65-F5344CB8AC3E}">
        <p14:creationId xmlns:p14="http://schemas.microsoft.com/office/powerpoint/2010/main" val="127484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3A7CDCE-052A-A502-8EA3-87F97291F52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3713" y="1479754"/>
            <a:ext cx="11553214" cy="3898491"/>
          </a:xfrm>
        </p:spPr>
        <p:txBody>
          <a:bodyPr>
            <a:normAutofit/>
          </a:bodyPr>
          <a:lstStyle/>
          <a:p>
            <a:r>
              <a:rPr lang="cs-CZ" dirty="0"/>
              <a:t>Projekt řešil příčiny a prevenci energetické zranitelnosti.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Cílem projektu bylo: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b="1" dirty="0"/>
              <a:t>zmapovat </a:t>
            </a:r>
            <a:r>
              <a:rPr lang="cs-CZ" dirty="0"/>
              <a:t>energetickou zranitelnost českých obcí;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b="1" dirty="0"/>
              <a:t>porozumět </a:t>
            </a:r>
            <a:r>
              <a:rPr lang="cs-CZ" dirty="0"/>
              <a:t>jejím příčinám;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/>
              <a:t>nabídnout </a:t>
            </a:r>
            <a:r>
              <a:rPr lang="cs-CZ" b="1" dirty="0"/>
              <a:t>praktický návod </a:t>
            </a:r>
            <a:r>
              <a:rPr lang="cs-CZ" dirty="0"/>
              <a:t>pro rozhodování na úrovni státu, krajů i obcí.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cs-CZ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b="1" dirty="0"/>
              <a:t>→ Energetická zranitelnost nemá jednu tvář či podobu – různé typy obcí potřebují různá řešení.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3A1E79A-77CD-6EE0-429C-36D12760D40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/>
              <a:t>Projekt </a:t>
            </a:r>
            <a:r>
              <a:rPr lang="cs-CZ" dirty="0" err="1"/>
              <a:t>masarykovy</a:t>
            </a:r>
            <a:r>
              <a:rPr lang="cs-CZ" dirty="0"/>
              <a:t> univerzity v brně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E630064-BB9C-FDC7-D0C4-AF36281AE248}"/>
              </a:ext>
            </a:extLst>
          </p:cNvPr>
          <p:cNvSpPr txBox="1"/>
          <p:nvPr/>
        </p:nvSpPr>
        <p:spPr>
          <a:xfrm>
            <a:off x="7512424" y="5502707"/>
            <a:ext cx="5136776" cy="387105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 lnSpcReduction="10000"/>
          </a:bodyPr>
          <a:lstStyle/>
          <a:p>
            <a:pPr algn="l"/>
            <a:r>
              <a:rPr lang="cs-CZ" sz="1000" dirty="0"/>
              <a:t>Zdroj: Od dat k zásahu: Jak cílit opatření proti energetické chudobě v obcích. </a:t>
            </a:r>
          </a:p>
          <a:p>
            <a:pPr algn="l"/>
            <a:r>
              <a:rPr lang="cs-CZ" sz="1000" dirty="0"/>
              <a:t>doc. Mgr. Hedvika </a:t>
            </a:r>
            <a:r>
              <a:rPr lang="cs-CZ" sz="1000" dirty="0" err="1"/>
              <a:t>Koďousková</a:t>
            </a:r>
            <a:r>
              <a:rPr lang="cs-CZ" sz="1000" dirty="0"/>
              <a:t>, </a:t>
            </a:r>
            <a:r>
              <a:rPr lang="cs-CZ" sz="1000" dirty="0" err="1"/>
              <a:t>Ph</a:t>
            </a:r>
            <a:r>
              <a:rPr lang="cs-CZ" sz="1000" dirty="0"/>
              <a:t>. D. </a:t>
            </a:r>
          </a:p>
        </p:txBody>
      </p:sp>
    </p:spTree>
    <p:extLst>
      <p:ext uri="{BB962C8B-B14F-4D97-AF65-F5344CB8AC3E}">
        <p14:creationId xmlns:p14="http://schemas.microsoft.com/office/powerpoint/2010/main" val="26787379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0F5C40D-0302-B26C-DF51-9E6A0B03679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3713" y="1728586"/>
            <a:ext cx="11553214" cy="4053649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b="1" dirty="0"/>
              <a:t>Různorodost vstupních faktorů indexu: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cs-CZ" dirty="0"/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b="1" dirty="0"/>
              <a:t>Socio-ekonomické faktory (SE)</a:t>
            </a:r>
            <a:endParaRPr lang="cs-CZ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	Schopnost domácností reagovat na vnější vlivy (např. příjmy, vzdělání, ekonomická 	situace domácností, nájemní bydlení).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b="1" dirty="0"/>
              <a:t>Materiálně-technické faktory (MT)</a:t>
            </a:r>
            <a:endParaRPr lang="cs-CZ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	Faktory zranitelnosti vycházející ze stavu či podmínek v daném území (např. energetická 	efektivita budov, ceny tepla, klima).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cs-CZ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b="1" dirty="0"/>
              <a:t>→ Analýza všech obcí v ČR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cs-CZ" dirty="0"/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b="1" dirty="0"/>
              <a:t>Index: </a:t>
            </a:r>
            <a:r>
              <a:rPr lang="cs-CZ" dirty="0"/>
              <a:t>identifikuje nejvíce a nejméně zranitelné obce a kde se nacházejí, ale neříká proč to tak je.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b="1" dirty="0"/>
              <a:t>Typologie: </a:t>
            </a:r>
            <a:r>
              <a:rPr lang="cs-CZ" dirty="0"/>
              <a:t>rozděluje obce do skupin či typů podle toho, jaké kombinace faktorů zranitelnosti se u nich nejčastěji vyskytují</a:t>
            </a:r>
            <a:r>
              <a:rPr lang="cs-CZ" b="1" dirty="0"/>
              <a:t>.</a:t>
            </a:r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7D74D0A-CFDD-CD74-D775-5EC59765AF9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/>
              <a:t>Index energetické zranitelnosti a typologie obcí</a:t>
            </a:r>
          </a:p>
        </p:txBody>
      </p:sp>
    </p:spTree>
    <p:extLst>
      <p:ext uri="{BB962C8B-B14F-4D97-AF65-F5344CB8AC3E}">
        <p14:creationId xmlns:p14="http://schemas.microsoft.com/office/powerpoint/2010/main" val="79306809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NPO">
      <a:dk1>
        <a:srgbClr val="2E1769"/>
      </a:dk1>
      <a:lt1>
        <a:srgbClr val="C9DBFF"/>
      </a:lt1>
      <a:dk2>
        <a:srgbClr val="D6E938"/>
      </a:dk2>
      <a:lt2>
        <a:srgbClr val="FFFFFF"/>
      </a:lt2>
      <a:accent1>
        <a:srgbClr val="024D76"/>
      </a:accent1>
      <a:accent2>
        <a:srgbClr val="C9DBFF"/>
      </a:accent2>
      <a:accent3>
        <a:srgbClr val="D6E938"/>
      </a:accent3>
      <a:accent4>
        <a:srgbClr val="E4413A"/>
      </a:accent4>
      <a:accent5>
        <a:srgbClr val="024D76"/>
      </a:accent5>
      <a:accent6>
        <a:srgbClr val="C9DBFF"/>
      </a:accent6>
      <a:hlink>
        <a:srgbClr val="C9DBFF"/>
      </a:hlink>
      <a:folHlink>
        <a:srgbClr val="C9DBFF"/>
      </a:folHlink>
    </a:clrScheme>
    <a:fontScheme name="Fond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t">
        <a:normAutofit/>
      </a:bodyPr>
      <a:lstStyle>
        <a:defPPr algn="l">
          <a:defRPr sz="3600" dirty="0" err="1"/>
        </a:defPPr>
      </a:lstStyle>
    </a:txDef>
  </a:objectDefaults>
  <a:extraClrSchemeLst/>
  <a:extLst>
    <a:ext uri="{05A4C25C-085E-4340-85A3-A5531E510DB2}">
      <thm15:themeFamily xmlns:thm15="http://schemas.microsoft.com/office/thememl/2012/main" name="Prezentace_šablona_NPŽP_NPO_2025.potx  -  Jen pro čtení" id="{B6E6DA38-57D9-4E4A-BDCF-8B77BB07A264}" vid="{C3982CEA-0114-4283-A694-F7D0E11BAC5D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1751956079_3_Prezentace_šablona_NPŽP_NPO_2025 (3)</Template>
  <TotalTime>3086</TotalTime>
  <Words>823</Words>
  <Application>Microsoft Office PowerPoint</Application>
  <PresentationFormat>Širokoúhlá obrazovka</PresentationFormat>
  <Paragraphs>151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4" baseType="lpstr">
      <vt:lpstr>Arial</vt:lpstr>
      <vt:lpstr>Calibri</vt:lpstr>
      <vt:lpstr>Open Sans</vt:lpstr>
      <vt:lpstr>Segoe UI</vt:lpstr>
      <vt:lpstr>Motiv Office</vt:lpstr>
      <vt:lpstr>Energetická  chudoba  v české republice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Dominika Kellnerová</dc:creator>
  <cp:lastModifiedBy>Dominika Kellnerová</cp:lastModifiedBy>
  <cp:revision>4</cp:revision>
  <dcterms:created xsi:type="dcterms:W3CDTF">2026-03-09T07:41:14Z</dcterms:created>
  <dcterms:modified xsi:type="dcterms:W3CDTF">2026-03-12T09:21:26Z</dcterms:modified>
</cp:coreProperties>
</file>